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lvl="0">
      <a:defRPr lang="en-US"/>
    </a:defPPr>
    <a:lvl1pPr defTabSz="4572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4572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4572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4572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4572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4572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4572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4572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4572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6411C0-A4F3-4A7A-A08A-C6AA74BD1219}" type="datetimeFigureOut">
              <a:rPr lang="fa-IR" smtClean="0"/>
              <a:t>1441/01/26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2B50ED0-C19B-41F7-ABDF-B3BC9178200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02535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2DE94B-C53B-4EC5-9747-59F7CDEA53F3}" type="slidenum">
              <a:rPr lang="ar-SA" altLang="en-US"/>
              <a:pPr/>
              <a:t>1</a:t>
            </a:fld>
            <a:endParaRPr lang="en-US" alt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altLang="en-US"/>
              <a:t>تاعتغق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023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34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7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7748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094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186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42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759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45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31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2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451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85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776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163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33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BBEDA-7097-4D68-AB27-D5CDEBDC12A5}" type="datetimeFigureOut">
              <a:rPr lang="en-US" smtClean="0"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37F3DF-F957-4AD9-80B8-B8A2FE7C4D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9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76" r:id="rId9"/>
    <p:sldLayoutId id="2147483977" r:id="rId10"/>
    <p:sldLayoutId id="2147483978" r:id="rId11"/>
    <p:sldLayoutId id="2147483979" r:id="rId12"/>
    <p:sldLayoutId id="2147483980" r:id="rId13"/>
    <p:sldLayoutId id="2147483981" r:id="rId14"/>
    <p:sldLayoutId id="2147483982" r:id="rId15"/>
    <p:sldLayoutId id="21474839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200" b="1" dirty="0" smtClean="0">
                <a:solidFill>
                  <a:schemeClr val="accent1">
                    <a:lumMod val="75000"/>
                  </a:schemeClr>
                </a:solidFill>
                <a:cs typeface="B Nazanin" panose="00000400000000000000" pitchFamily="2" charset="-78"/>
              </a:rPr>
              <a:t>سیر تحولات استانداردهای حسابداری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a-IR" b="1" dirty="0" smtClean="0">
                <a:cs typeface="B Nazanin" panose="00000400000000000000" pitchFamily="2" charset="-78"/>
              </a:rPr>
              <a:t>ساسان مهرانی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سوم مهر 1398</a:t>
            </a:r>
            <a:endParaRPr lang="en-US" b="1" dirty="0">
              <a:cs typeface="B Nazanin" panose="00000400000000000000" pitchFamily="2" charset="-7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endParaRPr lang="en-US" altLang="en-US" sz="28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  <a:p>
            <a:pPr algn="ctr">
              <a:lnSpc>
                <a:spcPct val="80000"/>
              </a:lnSpc>
            </a:pPr>
            <a:endParaRPr lang="fa-IR" altLang="en-US" sz="28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171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476672"/>
            <a:ext cx="8424936" cy="6381328"/>
          </a:xfrm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endParaRPr lang="fa-IR" altLang="en-US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در رویکرد مبتی بر قاعده استاندارد های حسابداری بر اساس قواعد از پیش تعیین شده بنا نهاده شده اند.</a:t>
            </a: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قواعد شامل معیارهای خاص ، حد آستانه های مشخص ، محدودیت در دامنه و اولویت های جایگزین است.</a:t>
            </a: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در رویکرد استانداردهای مبتنی بر اصول بر مفاهیم اساسی و واقعیت ها تأکیدشود.</a:t>
            </a: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به عبارت دیگر در استانداردهای مبتنی بر قواعد به شکل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ها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توجه و ممکن است محتوا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از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بین برود و در استانداردهایی مبتنی بر اصول به محتوا و واقعیت ها توجه می شود.</a:t>
            </a: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در ایران با توجه به تضادهای موجود بین دیدگاه  استاندارد گذاران ، رفتار مدیران حرفه ای ، دستگاه های نظارتی و قوانین به خصوص بیمه و مالیات به نظر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می 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رسد کماکان استانداردهای حسابداری بر مبنای مابین مبتنی بر اصول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/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قاعده تدوین گردد.</a:t>
            </a: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a-IR" altLang="en-US" sz="2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>
              <a:buFontTx/>
              <a:buNone/>
            </a:pPr>
            <a:endParaRPr lang="fa-IR" altLang="en-US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266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1560" y="1844824"/>
            <a:ext cx="6347714" cy="1320800"/>
          </a:xfrm>
        </p:spPr>
        <p:txBody>
          <a:bodyPr>
            <a:normAutofit/>
          </a:bodyPr>
          <a:lstStyle/>
          <a:p>
            <a:pPr algn="ctr" rtl="1"/>
            <a:r>
              <a:rPr lang="fa-IR" sz="7200" dirty="0" smtClean="0">
                <a:cs typeface="B Nazanin" panose="00000400000000000000" pitchFamily="2" charset="-78"/>
              </a:rPr>
              <a:t>با تشکر </a:t>
            </a:r>
            <a:endParaRPr lang="en-US" sz="7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172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19200"/>
            <a:ext cx="7560840" cy="5410200"/>
          </a:xfrm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fa-IR" altLang="en-US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buFont typeface="Wingdings" panose="05000000000000000000" pitchFamily="2" charset="2"/>
              <a:buChar char="Ø"/>
            </a:pPr>
            <a:endParaRPr lang="fa-IR" altLang="en-US" sz="24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تعداد استاندارد های مصوب حسابداری : </a:t>
            </a:r>
            <a:r>
              <a:rPr lang="fa-IR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37 استاندارد 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تعداد پیش نویس استانداردها :  </a:t>
            </a:r>
            <a:r>
              <a:rPr lang="fa-IR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6 استاندارد 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تعداد استاندارد های مصوب حسابرسی :  </a:t>
            </a:r>
            <a:r>
              <a:rPr lang="fa-IR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40 استاندارد 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تعداد پیش نویس استانداردها حسابرسی : </a:t>
            </a:r>
            <a:r>
              <a:rPr lang="fa-IR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1 استاندارد 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تعداد استاندارد های مصوب حسابداری بخش عمومی :  </a:t>
            </a:r>
            <a:r>
              <a:rPr lang="fa-IR" altLang="en-US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14 استاندارد </a:t>
            </a:r>
          </a:p>
          <a:p>
            <a:pPr algn="ctr">
              <a:buFont typeface="Arial" panose="020B0604020202020204" pitchFamily="34" charset="0"/>
              <a:buChar char="•"/>
            </a:pPr>
            <a:endParaRPr lang="fa-IR" altLang="en-US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>
              <a:buFontTx/>
              <a:buNone/>
            </a:pPr>
            <a:endParaRPr lang="fa-IR" altLang="en-US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7560840" cy="792162"/>
          </a:xfrm>
          <a:ln w="76200" cmpd="tri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fa-IR" altLang="en-US" sz="28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استانداردها</a:t>
            </a:r>
            <a:endParaRPr lang="en-US" altLang="en-US" sz="2800" b="1" i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02103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01480"/>
          </a:xfrm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altLang="en-US" b="1" i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1004362"/>
              </p:ext>
            </p:extLst>
          </p:nvPr>
        </p:nvGraphicFramePr>
        <p:xfrm>
          <a:off x="1043608" y="1752600"/>
          <a:ext cx="6768752" cy="3548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xmlns="" val="308931806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xmlns="" val="1270899545"/>
                    </a:ext>
                  </a:extLst>
                </a:gridCol>
              </a:tblGrid>
              <a:tr h="7682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تعداد استاندارد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تا سال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76251322"/>
                  </a:ext>
                </a:extLst>
              </a:tr>
              <a:tr h="926786">
                <a:tc>
                  <a:txBody>
                    <a:bodyPr/>
                    <a:lstStyle/>
                    <a:p>
                      <a:pPr algn="ctr"/>
                      <a:r>
                        <a:rPr lang="fa-IR" altLang="en-US" sz="1800" b="1" i="1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altLang="en-US" sz="1800" b="1" i="1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1384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5366995"/>
                  </a:ext>
                </a:extLst>
              </a:tr>
              <a:tr h="9267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8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1391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69592857"/>
                  </a:ext>
                </a:extLst>
              </a:tr>
              <a:tr h="9267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1397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6175997"/>
                  </a:ext>
                </a:extLst>
              </a:tr>
            </a:tbl>
          </a:graphicData>
        </a:graphic>
      </p:graphicFrame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274638"/>
            <a:ext cx="6624736" cy="563562"/>
          </a:xfrm>
          <a:ln w="76200" cmpd="tri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fa-IR" altLang="en-US" sz="28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استانداردهای مصوب حسابداری</a:t>
            </a:r>
            <a:endParaRPr lang="en-US" altLang="en-US" sz="2800" b="1" i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728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8008"/>
            <a:ext cx="7787208" cy="592720"/>
          </a:xfrm>
          <a:ln w="76200" cmpd="tri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fa-IR" altLang="en-US" sz="28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پیش نویس استانداردها</a:t>
            </a:r>
            <a:endParaRPr lang="en-US" altLang="en-US" sz="2800" b="1" i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3"/>
            <a:ext cx="7787208" cy="5688956"/>
          </a:xfrm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altLang="en-US" b="1" i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165458"/>
              </p:ext>
            </p:extLst>
          </p:nvPr>
        </p:nvGraphicFramePr>
        <p:xfrm>
          <a:off x="899592" y="1484785"/>
          <a:ext cx="6768753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1174">
                  <a:extLst>
                    <a:ext uri="{9D8B030D-6E8A-4147-A177-3AD203B41FA5}">
                      <a16:colId xmlns:a16="http://schemas.microsoft.com/office/drawing/2014/main" xmlns="" val="3334548956"/>
                    </a:ext>
                  </a:extLst>
                </a:gridCol>
                <a:gridCol w="1607579">
                  <a:extLst>
                    <a:ext uri="{9D8B030D-6E8A-4147-A177-3AD203B41FA5}">
                      <a16:colId xmlns:a16="http://schemas.microsoft.com/office/drawing/2014/main" xmlns="" val="1282083154"/>
                    </a:ext>
                  </a:extLst>
                </a:gridCol>
              </a:tblGrid>
              <a:tr h="9021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عنوان</a:t>
                      </a:r>
                      <a:endParaRPr lang="en-US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شماره استاندارد</a:t>
                      </a:r>
                      <a:endParaRPr lang="en-US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50082755"/>
                  </a:ext>
                </a:extLst>
              </a:tr>
              <a:tr h="6315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ترکیب های تجاری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38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43867231"/>
                  </a:ext>
                </a:extLst>
              </a:tr>
              <a:tr h="6315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صورتهای مالی تلفیقی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39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6527717"/>
                  </a:ext>
                </a:extLst>
              </a:tr>
              <a:tr h="6315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صورتهای مالی جداگانه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18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8707561"/>
                  </a:ext>
                </a:extLst>
              </a:tr>
              <a:tr h="9021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سرمایه گذاری در واحدهای تجاری وابسته و مشارکت های خاص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20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4195077"/>
                  </a:ext>
                </a:extLst>
              </a:tr>
              <a:tr h="63816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مشارکت ها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40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8315642"/>
                  </a:ext>
                </a:extLst>
              </a:tr>
              <a:tr h="6315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افشای </a:t>
                      </a: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منافع </a:t>
                      </a: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در واحد های تجاری دیگر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</a:rPr>
                        <a:t>41</a:t>
                      </a:r>
                      <a:endParaRPr lang="en-US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04373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10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34000"/>
          </a:xfrm>
          <a:ln w="76200" cmpd="tri">
            <a:solidFill>
              <a:srgbClr val="FF33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90000"/>
              </a:lnSpc>
            </a:pPr>
            <a:endParaRPr lang="fa-IR" altLang="en-US" sz="2400" b="1" i="1" dirty="0" smtClean="0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fa-IR" altLang="en-US" sz="2400" b="1" i="1" dirty="0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fa-IR" altLang="en-US" sz="2400" b="1" i="1" dirty="0" smtClean="0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fa-IR" altLang="en-US" sz="2400" b="1" i="1" dirty="0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fa-IR" altLang="en-US" sz="2400" b="1" i="1" dirty="0" smtClean="0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fa-IR" altLang="en-US" sz="2400" b="1" i="1" dirty="0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fa-IR" altLang="en-US" sz="2400" b="1" i="1" dirty="0" smtClean="0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fa-IR" altLang="en-US" sz="2400" b="1" i="1" dirty="0" smtClean="0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90000"/>
              </a:lnSpc>
            </a:pPr>
            <a:endParaRPr lang="fa-IR" altLang="en-US" sz="2400" b="1" i="1" dirty="0">
              <a:solidFill>
                <a:srgbClr val="99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fa-IR" alt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اجرای استاندارد های 1 و 34 باعث حذف استانداردهای 6 تحت عنوان "گرایش عملکرد مالی " و استاندارد شماره 14 تحت عنوان " نحوه ارائه دارائی های جاری و بدهی های جاری" می گردد.</a:t>
            </a:r>
            <a:endParaRPr lang="fa-IR" alt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581659"/>
              </p:ext>
            </p:extLst>
          </p:nvPr>
        </p:nvGraphicFramePr>
        <p:xfrm>
          <a:off x="755576" y="1524001"/>
          <a:ext cx="6840760" cy="3786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xmlns="" val="2685293088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xmlns="" val="2239288377"/>
                    </a:ext>
                  </a:extLst>
                </a:gridCol>
              </a:tblGrid>
              <a:tr h="6773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عنوان</a:t>
                      </a:r>
                      <a:endParaRPr lang="en-US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1800" b="1" i="1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  <a:effectLst/>
                        </a:rPr>
                        <a:t>شماره استاندارد</a:t>
                      </a:r>
                      <a:endParaRPr lang="en-US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effectLst/>
                      </a:endParaRP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5483086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20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رویه های حسابداری ، تغییر در برآورد های حسابداری و اشتباهات</a:t>
                      </a:r>
                      <a:endParaRPr lang="en-US" sz="20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2000" b="1" i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34</a:t>
                      </a:r>
                      <a:endParaRPr lang="en-US" sz="2000" b="1" i="1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922017"/>
                  </a:ext>
                </a:extLst>
              </a:tr>
              <a:tr h="6773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20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cs typeface="B Nazanin" panose="00000400000000000000" pitchFamily="2" charset="-78"/>
                        </a:rPr>
                        <a:t>مالیات بر درآمد</a:t>
                      </a:r>
                      <a:endParaRPr lang="en-US" sz="20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20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cs typeface="B Nazanin" panose="00000400000000000000" pitchFamily="2" charset="-78"/>
                        </a:rPr>
                        <a:t>35</a:t>
                      </a:r>
                      <a:endParaRPr lang="en-US" sz="20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35459216"/>
                  </a:ext>
                </a:extLst>
              </a:tr>
              <a:tr h="6773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20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cs typeface="B Nazanin" panose="00000400000000000000" pitchFamily="2" charset="-78"/>
                        </a:rPr>
                        <a:t>ابزارهای مالی - ارائه</a:t>
                      </a:r>
                      <a:endParaRPr lang="en-US" sz="20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20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cs typeface="B Nazanin" panose="00000400000000000000" pitchFamily="2" charset="-78"/>
                        </a:rPr>
                        <a:t>36</a:t>
                      </a:r>
                      <a:endParaRPr lang="en-US" sz="20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45021881"/>
                  </a:ext>
                </a:extLst>
              </a:tr>
              <a:tr h="67737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20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cs typeface="B Nazanin" panose="00000400000000000000" pitchFamily="2" charset="-78"/>
                        </a:rPr>
                        <a:t>ابزارهای مالی - افشاء</a:t>
                      </a:r>
                      <a:endParaRPr lang="en-US" sz="20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en-US" sz="2000" b="1" i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cs typeface="B Nazanin" panose="00000400000000000000" pitchFamily="2" charset="-78"/>
                        </a:rPr>
                        <a:t>37</a:t>
                      </a:r>
                      <a:endParaRPr lang="en-US" sz="20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ctr"/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9981986"/>
                  </a:ext>
                </a:extLst>
              </a:tr>
            </a:tbl>
          </a:graphicData>
        </a:graphic>
      </p:graphicFrame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ln w="76200" cmpd="tri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fa-IR" altLang="en-US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استانداردهای </a:t>
            </a:r>
            <a:r>
              <a:rPr lang="fa-IR" altLang="en-US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جدید شامل:</a:t>
            </a:r>
            <a:br>
              <a:rPr lang="fa-IR" altLang="en-US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</a:br>
            <a:endParaRPr lang="en-US" altLang="en-US" sz="3600" b="1" i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054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5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5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424936" cy="5720680"/>
          </a:xfrm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endParaRPr lang="fa-IR" altLang="en-US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+mj-lt"/>
              <a:buAutoNum type="arabicParenR"/>
            </a:pPr>
            <a:r>
              <a:rPr lang="fa-IR" alt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ارائه صورت سود و زیان و صورت سود و زیان جامع به عنوان اولین صورت های مالی</a:t>
            </a:r>
          </a:p>
          <a:p>
            <a:pPr algn="r" rtl="1">
              <a:buFont typeface="+mj-lt"/>
              <a:buAutoNum type="arabicParenR"/>
            </a:pPr>
            <a:r>
              <a:rPr lang="fa-IR" alt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حذف صورت سود و زیان انباشته</a:t>
            </a:r>
            <a:endParaRPr lang="fa-IR" altLang="en-US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 algn="r" rtl="1">
              <a:buFont typeface="+mj-lt"/>
              <a:buAutoNum type="arabicParenR"/>
            </a:pPr>
            <a:r>
              <a:rPr lang="fa-IR" alt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اضافه شدن صورت تغییرات در حقوق مالکانه</a:t>
            </a:r>
            <a:endParaRPr lang="fa-IR" altLang="en-US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 algn="r" rtl="1">
              <a:buFont typeface="+mj-lt"/>
              <a:buAutoNum type="arabicParenR"/>
            </a:pPr>
            <a:r>
              <a:rPr lang="fa-IR" alt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صورت جریان های نقدی در سه طبقه بندی</a:t>
            </a:r>
            <a:endParaRPr lang="fa-IR" altLang="en-US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 algn="r" rtl="1">
              <a:buFont typeface="+mj-lt"/>
              <a:buAutoNum type="arabicParenR"/>
            </a:pPr>
            <a:r>
              <a:rPr lang="fa-IR" alt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تغییر عنوان ترازنامه به صورت وضعیت مالی</a:t>
            </a:r>
          </a:p>
          <a:p>
            <a:pPr algn="r" rtl="1">
              <a:buFont typeface="+mj-lt"/>
              <a:buAutoNum type="arabicParenR"/>
            </a:pPr>
            <a:r>
              <a:rPr lang="fa-IR" alt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ارائه صورت وضعیت مالی به صورت گزارش به ترتیب دارائی های غیر جاری ، دارائی های جاری ، حقوق مالکانه ، بدهی های غیرجاری و بدهی های جاری</a:t>
            </a:r>
          </a:p>
          <a:p>
            <a:pPr algn="r" rtl="1">
              <a:buFont typeface="+mj-lt"/>
              <a:buAutoNum type="arabicParenR"/>
            </a:pPr>
            <a:r>
              <a:rPr lang="fa-IR" alt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افزودن مدیریت سرمایه و ریسک ها</a:t>
            </a:r>
          </a:p>
          <a:p>
            <a:pPr algn="r" rtl="1">
              <a:buFont typeface="+mj-lt"/>
              <a:buAutoNum type="arabicParenR"/>
            </a:pPr>
            <a:r>
              <a:rPr lang="fa-IR" alt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افزودن قضاوت های مالی مدیریت در فرآیند بکارگیری رویه های حسابداری و </a:t>
            </a:r>
            <a:r>
              <a:rPr lang="fa-IR" alt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برآورد </a:t>
            </a:r>
            <a:r>
              <a:rPr lang="fa-IR" alt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ها</a:t>
            </a:r>
          </a:p>
          <a:p>
            <a:pPr algn="r" rtl="1">
              <a:buFont typeface="+mj-lt"/>
              <a:buAutoNum type="arabicParenR"/>
            </a:pPr>
            <a:r>
              <a:rPr lang="fa-IR" altLang="en-US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ارائه صورت وضعیت مالی به تاریخ ابتدای دوره قبل در سه ستون</a:t>
            </a:r>
            <a:endParaRPr lang="fa-IR" altLang="en-US" sz="20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fa-IR" altLang="en-US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>
              <a:buFontTx/>
              <a:buNone/>
            </a:pPr>
            <a:endParaRPr lang="fa-IR" altLang="en-US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424936" cy="648072"/>
          </a:xfrm>
          <a:ln w="76200" cmpd="tri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fa-IR" altLang="en-US" sz="2800" b="1" i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تغییرات ارائه شده</a:t>
            </a:r>
            <a:endParaRPr lang="en-US" altLang="en-US" sz="2800" b="1" i="1" dirty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3386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348880"/>
            <a:ext cx="7488832" cy="3672408"/>
          </a:xfrm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endParaRPr lang="fa-IR" altLang="en-US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صورت </a:t>
            </a:r>
            <a:r>
              <a:rPr lang="fa-IR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سود وزیان</a:t>
            </a:r>
            <a:endParaRPr lang="fa-IR" altLang="en-US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صورت سودوزیان جامع</a:t>
            </a:r>
            <a:endParaRPr lang="fa-IR" altLang="en-US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صورت وضعیت مالی</a:t>
            </a:r>
            <a:endParaRPr lang="fa-IR" altLang="en-US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صورت تغییرات در حقوق مالکانه</a:t>
            </a:r>
            <a:endParaRPr lang="fa-IR" altLang="en-US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altLang="en-US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صورت جریان های نقدی</a:t>
            </a:r>
            <a:endParaRPr lang="fa-IR" altLang="en-US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 algn="ctr">
              <a:buFont typeface="Arial" panose="020B0604020202020204" pitchFamily="34" charset="0"/>
              <a:buChar char="•"/>
            </a:pPr>
            <a:endParaRPr lang="fa-IR" altLang="en-US" sz="24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>
              <a:buFontTx/>
              <a:buNone/>
            </a:pPr>
            <a:endParaRPr lang="fa-IR" altLang="en-US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548680"/>
            <a:ext cx="7488832" cy="1368152"/>
          </a:xfrm>
          <a:ln w="76200" cmpd="tri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fa-IR" altLang="en-US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طبق استانداردهای حسابداری صورت های مالی عبارتند از</a:t>
            </a:r>
            <a:endParaRPr lang="en-US" altLang="en-US" sz="24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954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60648"/>
            <a:ext cx="8424936" cy="6368752"/>
          </a:xfrm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endParaRPr lang="fa-IR" altLang="en-US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با توجه به مصوب شدن استانداردها و ارائه </a:t>
            </a:r>
            <a:r>
              <a:rPr lang="fa-IR" altLang="en-US" sz="2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پیش نویس استانداردها جدید که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بزودی مصوب خواهد شد احساس می شود نیاز به تحول کتابهای حسابداری ،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آموزش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و نحوه تدریس باید صورت گیرد.</a:t>
            </a: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با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توجه به اینکه استانداردهای حسابداری در کلیه کشورها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حد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فاصل استانداردهای حسابداری مبتنی بر اصول و مبتنی بر قاعده می باشد تغییرات در هر بند استاندارد موجی از تغییر در گزارش صورت های مالی ایجاد خواهد نمود.</a:t>
            </a: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تدوین استانداردهای مناسب باید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موجب بهبود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کیفیت گزارشگری اطلاعات باشد . </a:t>
            </a: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هم چنین استانداردهای حسابداری باید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همسو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با تغییرات محیط تجاری و رقابت دستخوش تغییرات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گردد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. فشار از سوی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نهاد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های بین المللی به سمت پذیرش استاندارد های بین المللی و گرایش استانداردهای بین المللی به ارائه ارزش منصفانه در صورت های مالی باعث می گردد تا واحد های تجاری بجای گرایش به سمت استانداردهای مبتنی بر اصول ، متاثر از استاندارد های مبتنی بر قاعده گردد.</a:t>
            </a:r>
          </a:p>
          <a:p>
            <a:pPr algn="r" rtl="1">
              <a:buFont typeface="Arial" panose="020B0604020202020204" pitchFamily="34" charset="0"/>
              <a:buChar char="•"/>
            </a:pPr>
            <a:endParaRPr lang="fa-IR" altLang="en-US" sz="2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>
              <a:buFontTx/>
              <a:buNone/>
            </a:pPr>
            <a:endParaRPr lang="fa-IR" altLang="en-US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743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24744"/>
            <a:ext cx="8424936" cy="3600400"/>
          </a:xfrm>
          <a:ln w="76200" cmpd="tri">
            <a:solidFill>
              <a:srgbClr val="FF3300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endParaRPr lang="fa-IR" altLang="en-US" dirty="0" smtClean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اعتقاد نهادهای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استاندارد گذاری بر این است که ارائه استاندارد های مبتنی بر اصول منجر به ارائه اطلاعات مفیدتری شده و شفافیت گزارشگری را افزایش می دهد.</a:t>
            </a:r>
          </a:p>
          <a:p>
            <a:pPr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همچنین </a:t>
            </a:r>
            <a:r>
              <a:rPr lang="fa-IR" altLang="en-US" sz="2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B Nazanin" panose="00000400000000000000" pitchFamily="2" charset="-78"/>
              </a:rPr>
              <a:t>به مدیران اجازه استفاده از قضاوت های حرفه ای و مناسب داده می شود.</a:t>
            </a:r>
          </a:p>
          <a:p>
            <a:pPr algn="r" rtl="1">
              <a:buFont typeface="Arial" panose="020B0604020202020204" pitchFamily="34" charset="0"/>
              <a:buChar char="•"/>
            </a:pPr>
            <a:endParaRPr lang="fa-IR" altLang="en-US" sz="2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B Nazanin" panose="00000400000000000000" pitchFamily="2" charset="-78"/>
            </a:endParaRPr>
          </a:p>
          <a:p>
            <a:pPr>
              <a:buFontTx/>
              <a:buNone/>
            </a:pPr>
            <a:endParaRPr lang="fa-IR" altLang="en-US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020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