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3" r:id="rId5"/>
    <p:sldId id="266" r:id="rId6"/>
    <p:sldId id="258" r:id="rId7"/>
    <p:sldId id="270" r:id="rId8"/>
    <p:sldId id="271" r:id="rId9"/>
    <p:sldId id="272" r:id="rId10"/>
    <p:sldId id="265" r:id="rId11"/>
  </p:sldIdLst>
  <p:sldSz cx="9144000" cy="6858000" type="screen4x3"/>
  <p:notesSz cx="6858000" cy="9144000"/>
  <p:embeddedFontLst>
    <p:embeddedFont>
      <p:font typeface="B Nazanin" pitchFamily="2" charset="-78"/>
      <p:regular r:id="rId13"/>
      <p:bold r:id="rId14"/>
    </p:embeddedFont>
    <p:embeddedFont>
      <p:font typeface="B Titr" pitchFamily="2" charset="-78"/>
      <p:bold r:id="rId15"/>
    </p:embeddedFont>
    <p:embeddedFont>
      <p:font typeface="B Tehran" pitchFamily="2" charset="-78"/>
      <p:regular r:id="rId16"/>
      <p:italic r:id="rId17"/>
    </p:embeddedFont>
    <p:embeddedFont>
      <p:font typeface="Calibri Light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RT_King 2" charset="-78"/>
      <p:regular r:id="rId2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5" autoAdjust="0"/>
    <p:restoredTop sz="94444" autoAdjust="0"/>
  </p:normalViewPr>
  <p:slideViewPr>
    <p:cSldViewPr snapToGrid="0">
      <p:cViewPr>
        <p:scale>
          <a:sx n="70" d="100"/>
          <a:sy n="70" d="100"/>
        </p:scale>
        <p:origin x="-134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D7E4-9757-462E-816E-7A69C1B89DD5}" type="doc">
      <dgm:prSet loTypeId="urn:microsoft.com/office/officeart/2008/layout/PictureStrips" loCatId="pictur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05B34-523E-454D-9393-B15D88F2BDD1}">
      <dgm:prSet phldrT="[Text]" custT="1"/>
      <dgm:spPr/>
      <dgm:t>
        <a:bodyPr/>
        <a:lstStyle/>
        <a:p>
          <a:pPr algn="ctr"/>
          <a:r>
            <a:rPr lang="fa-IR" sz="2400" b="1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شفاف‌سازی اطلاعات مالی</a:t>
          </a:r>
          <a:endParaRPr lang="en-US" sz="2400" b="1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gm:t>
    </dgm:pt>
    <dgm:pt modelId="{57EDC08F-F3E5-4E59-AD78-7F14FEBF895D}" type="parTrans" cxnId="{F69FCB32-E8BC-4C02-8CFC-B88BCE29098D}">
      <dgm:prSet/>
      <dgm:spPr/>
      <dgm:t>
        <a:bodyPr/>
        <a:lstStyle/>
        <a:p>
          <a:endParaRPr lang="en-US"/>
        </a:p>
      </dgm:t>
    </dgm:pt>
    <dgm:pt modelId="{2D694531-731F-486E-8300-D274F8451AD1}" type="sibTrans" cxnId="{F69FCB32-E8BC-4C02-8CFC-B88BCE29098D}">
      <dgm:prSet/>
      <dgm:spPr/>
      <dgm:t>
        <a:bodyPr/>
        <a:lstStyle/>
        <a:p>
          <a:endParaRPr lang="en-US"/>
        </a:p>
      </dgm:t>
    </dgm:pt>
    <dgm:pt modelId="{AF3A5DD1-515C-4542-9B39-75970B029434}">
      <dgm:prSet phldrT="[Text]" custT="1"/>
      <dgm:spPr/>
      <dgm:t>
        <a:bodyPr/>
        <a:lstStyle/>
        <a:p>
          <a:pPr algn="ctr"/>
          <a:r>
            <a:rPr lang="fa-IR" sz="2400" b="1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عدم توزیع سود غیرواقعی</a:t>
          </a:r>
          <a:endParaRPr lang="en-US" sz="2400" b="1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gm:t>
    </dgm:pt>
    <dgm:pt modelId="{76369C86-96ED-4E6F-9122-6E9EF99BF1A3}" type="parTrans" cxnId="{EF683C75-2E5C-4956-88AA-A228C171B73A}">
      <dgm:prSet/>
      <dgm:spPr/>
      <dgm:t>
        <a:bodyPr/>
        <a:lstStyle/>
        <a:p>
          <a:endParaRPr lang="en-US"/>
        </a:p>
      </dgm:t>
    </dgm:pt>
    <dgm:pt modelId="{FB4C18BE-7A84-454D-9F33-D1ADBB62E58F}" type="sibTrans" cxnId="{EF683C75-2E5C-4956-88AA-A228C171B73A}">
      <dgm:prSet/>
      <dgm:spPr/>
      <dgm:t>
        <a:bodyPr/>
        <a:lstStyle/>
        <a:p>
          <a:endParaRPr lang="en-US"/>
        </a:p>
      </dgm:t>
    </dgm:pt>
    <dgm:pt modelId="{25DE2AE5-4908-474F-9480-9A7DF77B8E5E}">
      <dgm:prSet phldrT="[Text]" custT="1"/>
      <dgm:spPr/>
      <dgm:t>
        <a:bodyPr/>
        <a:lstStyle/>
        <a:p>
          <a:pPr algn="ctr" rtl="1"/>
          <a:r>
            <a:rPr lang="fa-IR" sz="2400" b="1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ایجاد ذخیره کافی برای جایگزینی</a:t>
          </a:r>
          <a:endParaRPr lang="en-US" sz="2400" b="1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gm:t>
    </dgm:pt>
    <dgm:pt modelId="{6BCD127D-3605-453F-8C71-7FEFF65FA523}" type="parTrans" cxnId="{E25B3176-FEB4-4FFA-BA56-680097242A3A}">
      <dgm:prSet/>
      <dgm:spPr/>
      <dgm:t>
        <a:bodyPr/>
        <a:lstStyle/>
        <a:p>
          <a:endParaRPr lang="en-US"/>
        </a:p>
      </dgm:t>
    </dgm:pt>
    <dgm:pt modelId="{60CCF110-CD08-4889-AEDC-34D6D12BBAAE}" type="sibTrans" cxnId="{E25B3176-FEB4-4FFA-BA56-680097242A3A}">
      <dgm:prSet/>
      <dgm:spPr/>
      <dgm:t>
        <a:bodyPr/>
        <a:lstStyle/>
        <a:p>
          <a:endParaRPr lang="en-US"/>
        </a:p>
      </dgm:t>
    </dgm:pt>
    <dgm:pt modelId="{3C9B314F-9A87-40E7-8E05-6B54A2139366}" type="pres">
      <dgm:prSet presAssocID="{905CD7E4-9757-462E-816E-7A69C1B89DD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5C5D3-FCA2-4FA8-88D0-3ECF72CC0AF9}" type="pres">
      <dgm:prSet presAssocID="{95905B34-523E-454D-9393-B15D88F2BDD1}" presName="composite" presStyleCnt="0"/>
      <dgm:spPr/>
    </dgm:pt>
    <dgm:pt modelId="{548A4C53-6817-4D0E-91BC-64AB020C03F8}" type="pres">
      <dgm:prSet presAssocID="{95905B34-523E-454D-9393-B15D88F2BDD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AF259-365C-46AD-B12F-430BBDBE32B6}" type="pres">
      <dgm:prSet presAssocID="{95905B34-523E-454D-9393-B15D88F2BDD1}" presName="rect2" presStyleLbl="fgImgPlace1" presStyleIdx="0" presStyleCnt="3" custScaleX="91650" custScaleY="916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ABDCC3E-0A97-446C-96D8-9A89D5BE010E}" type="pres">
      <dgm:prSet presAssocID="{2D694531-731F-486E-8300-D274F8451AD1}" presName="sibTrans" presStyleCnt="0"/>
      <dgm:spPr/>
    </dgm:pt>
    <dgm:pt modelId="{E9777AC4-8D33-4FB2-8DC6-022EBDB556E8}" type="pres">
      <dgm:prSet presAssocID="{AF3A5DD1-515C-4542-9B39-75970B029434}" presName="composite" presStyleCnt="0"/>
      <dgm:spPr/>
    </dgm:pt>
    <dgm:pt modelId="{03DCF26F-643F-4BBA-B0DD-2B79BA9E66C2}" type="pres">
      <dgm:prSet presAssocID="{AF3A5DD1-515C-4542-9B39-75970B029434}" presName="rect1" presStyleLbl="trAlignAcc1" presStyleIdx="1" presStyleCnt="3" custLinFactNeighborX="480" custLinFactNeighborY="-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E950-3611-4F31-8323-565213A97DEB}" type="pres">
      <dgm:prSet presAssocID="{AF3A5DD1-515C-4542-9B39-75970B029434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59FC0A-600F-4369-8A4F-4FDFB745D8C4}" type="pres">
      <dgm:prSet presAssocID="{FB4C18BE-7A84-454D-9F33-D1ADBB62E58F}" presName="sibTrans" presStyleCnt="0"/>
      <dgm:spPr/>
    </dgm:pt>
    <dgm:pt modelId="{B0043CC2-16CC-4279-94DE-2A8310BDF050}" type="pres">
      <dgm:prSet presAssocID="{25DE2AE5-4908-474F-9480-9A7DF77B8E5E}" presName="composite" presStyleCnt="0"/>
      <dgm:spPr/>
    </dgm:pt>
    <dgm:pt modelId="{A4C88DB9-F1B1-4CBA-96A0-F22302517A76}" type="pres">
      <dgm:prSet presAssocID="{25DE2AE5-4908-474F-9480-9A7DF77B8E5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99063-35EC-4F30-8CE8-59B80B922FA6}" type="pres">
      <dgm:prSet presAssocID="{25DE2AE5-4908-474F-9480-9A7DF77B8E5E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EF683C75-2E5C-4956-88AA-A228C171B73A}" srcId="{905CD7E4-9757-462E-816E-7A69C1B89DD5}" destId="{AF3A5DD1-515C-4542-9B39-75970B029434}" srcOrd="1" destOrd="0" parTransId="{76369C86-96ED-4E6F-9122-6E9EF99BF1A3}" sibTransId="{FB4C18BE-7A84-454D-9F33-D1ADBB62E58F}"/>
    <dgm:cxn modelId="{895CB69B-283C-437E-8004-6495A9D48FF9}" type="presOf" srcId="{AF3A5DD1-515C-4542-9B39-75970B029434}" destId="{03DCF26F-643F-4BBA-B0DD-2B79BA9E66C2}" srcOrd="0" destOrd="0" presId="urn:microsoft.com/office/officeart/2008/layout/PictureStrips"/>
    <dgm:cxn modelId="{F30766F4-D9D3-434A-9C6C-752482014463}" type="presOf" srcId="{25DE2AE5-4908-474F-9480-9A7DF77B8E5E}" destId="{A4C88DB9-F1B1-4CBA-96A0-F22302517A76}" srcOrd="0" destOrd="0" presId="urn:microsoft.com/office/officeart/2008/layout/PictureStrips"/>
    <dgm:cxn modelId="{F69FCB32-E8BC-4C02-8CFC-B88BCE29098D}" srcId="{905CD7E4-9757-462E-816E-7A69C1B89DD5}" destId="{95905B34-523E-454D-9393-B15D88F2BDD1}" srcOrd="0" destOrd="0" parTransId="{57EDC08F-F3E5-4E59-AD78-7F14FEBF895D}" sibTransId="{2D694531-731F-486E-8300-D274F8451AD1}"/>
    <dgm:cxn modelId="{FC838CD9-F27A-4ADC-A149-7361DDBA5C41}" type="presOf" srcId="{95905B34-523E-454D-9393-B15D88F2BDD1}" destId="{548A4C53-6817-4D0E-91BC-64AB020C03F8}" srcOrd="0" destOrd="0" presId="urn:microsoft.com/office/officeart/2008/layout/PictureStrips"/>
    <dgm:cxn modelId="{C42B9184-7658-4987-A1BB-12C1EAB13506}" type="presOf" srcId="{905CD7E4-9757-462E-816E-7A69C1B89DD5}" destId="{3C9B314F-9A87-40E7-8E05-6B54A2139366}" srcOrd="0" destOrd="0" presId="urn:microsoft.com/office/officeart/2008/layout/PictureStrips"/>
    <dgm:cxn modelId="{E25B3176-FEB4-4FFA-BA56-680097242A3A}" srcId="{905CD7E4-9757-462E-816E-7A69C1B89DD5}" destId="{25DE2AE5-4908-474F-9480-9A7DF77B8E5E}" srcOrd="2" destOrd="0" parTransId="{6BCD127D-3605-453F-8C71-7FEFF65FA523}" sibTransId="{60CCF110-CD08-4889-AEDC-34D6D12BBAAE}"/>
    <dgm:cxn modelId="{0378EB8D-F4A4-4518-B490-AAF2F6E1E579}" type="presParOf" srcId="{3C9B314F-9A87-40E7-8E05-6B54A2139366}" destId="{7805C5D3-FCA2-4FA8-88D0-3ECF72CC0AF9}" srcOrd="0" destOrd="0" presId="urn:microsoft.com/office/officeart/2008/layout/PictureStrips"/>
    <dgm:cxn modelId="{E0361289-A61C-4228-9C1D-5462894762FE}" type="presParOf" srcId="{7805C5D3-FCA2-4FA8-88D0-3ECF72CC0AF9}" destId="{548A4C53-6817-4D0E-91BC-64AB020C03F8}" srcOrd="0" destOrd="0" presId="urn:microsoft.com/office/officeart/2008/layout/PictureStrips"/>
    <dgm:cxn modelId="{68F41330-A537-49C6-8F73-F96D905B3A7B}" type="presParOf" srcId="{7805C5D3-FCA2-4FA8-88D0-3ECF72CC0AF9}" destId="{38FAF259-365C-46AD-B12F-430BBDBE32B6}" srcOrd="1" destOrd="0" presId="urn:microsoft.com/office/officeart/2008/layout/PictureStrips"/>
    <dgm:cxn modelId="{E8D3B34A-BCB6-4F8E-8A10-E45B2CB6D28F}" type="presParOf" srcId="{3C9B314F-9A87-40E7-8E05-6B54A2139366}" destId="{7ABDCC3E-0A97-446C-96D8-9A89D5BE010E}" srcOrd="1" destOrd="0" presId="urn:microsoft.com/office/officeart/2008/layout/PictureStrips"/>
    <dgm:cxn modelId="{A739D77A-6D7F-4542-9AEF-880C96C114E4}" type="presParOf" srcId="{3C9B314F-9A87-40E7-8E05-6B54A2139366}" destId="{E9777AC4-8D33-4FB2-8DC6-022EBDB556E8}" srcOrd="2" destOrd="0" presId="urn:microsoft.com/office/officeart/2008/layout/PictureStrips"/>
    <dgm:cxn modelId="{BB6587FB-8B48-4F09-A339-AB28FD693BE7}" type="presParOf" srcId="{E9777AC4-8D33-4FB2-8DC6-022EBDB556E8}" destId="{03DCF26F-643F-4BBA-B0DD-2B79BA9E66C2}" srcOrd="0" destOrd="0" presId="urn:microsoft.com/office/officeart/2008/layout/PictureStrips"/>
    <dgm:cxn modelId="{6BF0C8EE-EAF1-4AC2-A3D3-F9ECA2BB5091}" type="presParOf" srcId="{E9777AC4-8D33-4FB2-8DC6-022EBDB556E8}" destId="{EFF8E950-3611-4F31-8323-565213A97DEB}" srcOrd="1" destOrd="0" presId="urn:microsoft.com/office/officeart/2008/layout/PictureStrips"/>
    <dgm:cxn modelId="{99E18D8A-0BD7-42FC-AA09-BB8F698246E7}" type="presParOf" srcId="{3C9B314F-9A87-40E7-8E05-6B54A2139366}" destId="{C659FC0A-600F-4369-8A4F-4FDFB745D8C4}" srcOrd="3" destOrd="0" presId="urn:microsoft.com/office/officeart/2008/layout/PictureStrips"/>
    <dgm:cxn modelId="{182CE684-DCE7-42FA-BB59-5FE0496A1826}" type="presParOf" srcId="{3C9B314F-9A87-40E7-8E05-6B54A2139366}" destId="{B0043CC2-16CC-4279-94DE-2A8310BDF050}" srcOrd="4" destOrd="0" presId="urn:microsoft.com/office/officeart/2008/layout/PictureStrips"/>
    <dgm:cxn modelId="{CB438D74-0375-4EB1-9A1C-09CFAEA081B9}" type="presParOf" srcId="{B0043CC2-16CC-4279-94DE-2A8310BDF050}" destId="{A4C88DB9-F1B1-4CBA-96A0-F22302517A76}" srcOrd="0" destOrd="0" presId="urn:microsoft.com/office/officeart/2008/layout/PictureStrips"/>
    <dgm:cxn modelId="{60A4780A-9467-4F74-8DC3-4A09FDC99D81}" type="presParOf" srcId="{B0043CC2-16CC-4279-94DE-2A8310BDF050}" destId="{9E399063-35EC-4F30-8CE8-59B80B922FA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A4C53-6817-4D0E-91BC-64AB020C03F8}">
      <dsp:nvSpPr>
        <dsp:cNvPr id="0" name=""/>
        <dsp:cNvSpPr/>
      </dsp:nvSpPr>
      <dsp:spPr>
        <a:xfrm>
          <a:off x="2204999" y="215837"/>
          <a:ext cx="4045181" cy="12641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85623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شفاف‌سازی اطلاعات مالی</a:t>
          </a:r>
          <a:endParaRPr lang="en-US" sz="2400" b="1" kern="1200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sp:txBody>
      <dsp:txXfrm>
        <a:off x="2204999" y="215837"/>
        <a:ext cx="4045181" cy="1264119"/>
      </dsp:txXfrm>
    </dsp:sp>
    <dsp:sp modelId="{38FAF259-365C-46AD-B12F-430BBDBE32B6}">
      <dsp:nvSpPr>
        <dsp:cNvPr id="0" name=""/>
        <dsp:cNvSpPr/>
      </dsp:nvSpPr>
      <dsp:spPr>
        <a:xfrm>
          <a:off x="5570791" y="88658"/>
          <a:ext cx="810995" cy="12164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CF26F-643F-4BBA-B0DD-2B79BA9E66C2}">
      <dsp:nvSpPr>
        <dsp:cNvPr id="0" name=""/>
        <dsp:cNvSpPr/>
      </dsp:nvSpPr>
      <dsp:spPr>
        <a:xfrm>
          <a:off x="2205944" y="1739150"/>
          <a:ext cx="4045181" cy="12641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85623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عدم توزیع سود غیرواقعی</a:t>
          </a:r>
          <a:endParaRPr lang="en-US" sz="2400" b="1" kern="1200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sp:txBody>
      <dsp:txXfrm>
        <a:off x="2205944" y="1739150"/>
        <a:ext cx="4045181" cy="1264119"/>
      </dsp:txXfrm>
    </dsp:sp>
    <dsp:sp modelId="{EFF8E950-3611-4F31-8323-565213A97DEB}">
      <dsp:nvSpPr>
        <dsp:cNvPr id="0" name=""/>
        <dsp:cNvSpPr/>
      </dsp:nvSpPr>
      <dsp:spPr>
        <a:xfrm>
          <a:off x="5515375" y="1624628"/>
          <a:ext cx="884883" cy="132732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88DB9-F1B1-4CBA-96A0-F22302517A76}">
      <dsp:nvSpPr>
        <dsp:cNvPr id="0" name=""/>
        <dsp:cNvSpPr/>
      </dsp:nvSpPr>
      <dsp:spPr>
        <a:xfrm>
          <a:off x="2186528" y="3398609"/>
          <a:ext cx="4045181" cy="12641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85623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rPr>
            <a:t>ایجاد ذخیره کافی برای جایگزینی</a:t>
          </a:r>
          <a:endParaRPr lang="en-US" sz="2400" b="1" kern="1200" cap="none" spc="0" dirty="0">
            <a:ln w="12700"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Nazanin" pitchFamily="2" charset="-78"/>
          </a:endParaRPr>
        </a:p>
      </dsp:txBody>
      <dsp:txXfrm>
        <a:off x="2186528" y="3398609"/>
        <a:ext cx="4045181" cy="1264119"/>
      </dsp:txXfrm>
    </dsp:sp>
    <dsp:sp modelId="{9E399063-35EC-4F30-8CE8-59B80B922FA6}">
      <dsp:nvSpPr>
        <dsp:cNvPr id="0" name=""/>
        <dsp:cNvSpPr/>
      </dsp:nvSpPr>
      <dsp:spPr>
        <a:xfrm>
          <a:off x="5515375" y="3216014"/>
          <a:ext cx="884883" cy="13273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0667CC7-4781-4870-8E32-3ED6763C66E1}" type="datetimeFigureOut">
              <a:rPr lang="fa-IR" smtClean="0"/>
              <a:t>1440/10/14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F01E5E6-60D2-4F37-B3DE-5C344139FD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950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68F-A927-4907-A5F0-4C542268FA96}" type="datetime8">
              <a:rPr lang="fa-IR" smtClean="0"/>
              <a:t>19/ژوئن/17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7" y="4876800"/>
            <a:ext cx="1471613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41" y="5000625"/>
            <a:ext cx="1307306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1613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85" y="1157289"/>
            <a:ext cx="5507831" cy="454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" y="86192"/>
            <a:ext cx="1307306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9" y="1613695"/>
            <a:ext cx="3078956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خصوص نمودا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114300" y="1352550"/>
            <a:ext cx="4271963" cy="460172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24508" y="1352550"/>
            <a:ext cx="4271963" cy="4601720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505F9-CCA2-4B63-BCBB-3AD0EE431820}" type="datetime8">
              <a:rPr lang="fa-IR" smtClean="0"/>
              <a:t>19/ژوئن/17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52238" y="218931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772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قط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15D-135B-473C-9C34-27FC370CD1A3}" type="datetime8">
              <a:rPr lang="fa-IR" smtClean="0"/>
              <a:t>19/ژوئن/17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052238" y="218931"/>
            <a:ext cx="543911" cy="605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ctr" defTabSz="914400" rtl="1" eaLnBrk="1" latinLnBrk="0" hangingPunct="1">
              <a:defRPr sz="135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713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 زمین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9ED-E93D-42A8-A0B6-151CF6EC5BD0}" type="datetime8">
              <a:rPr lang="fa-IR" smtClean="0"/>
              <a:t>19/ژوئن/17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378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پای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0884-15A9-4211-9E1F-8026650D1455}" type="datetime8">
              <a:rPr lang="fa-IR" smtClean="0"/>
              <a:t>19/ژوئن/17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647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546487"/>
            <a:ext cx="1857375" cy="2476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06" y="3084815"/>
            <a:ext cx="1100744" cy="14083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638143" cy="711474"/>
          </a:xfrm>
        </p:spPr>
        <p:txBody>
          <a:bodyPr/>
          <a:lstStyle>
            <a:lvl1pPr>
              <a:defRPr b="1" cap="none" spc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30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حق انتشار محفوظ ا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9ED-E93D-42A8-A0B6-151CF6EC5BD0}" type="datetime8">
              <a:rPr lang="fa-IR" smtClean="0"/>
              <a:t>19/ژوئن/17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28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612" y="457200"/>
            <a:ext cx="5158979" cy="5238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DE68-1C79-4452-94C8-F65D21517EDE}" type="datetime8">
              <a:rPr lang="fa-IR" smtClean="0"/>
              <a:t>19/ژوئن/17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359" y="6022054"/>
            <a:ext cx="532086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830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254125"/>
            <a:ext cx="78867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D2D3-00A0-4DED-AB87-5B94AC6FB537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052238" y="218931"/>
            <a:ext cx="543911" cy="60552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a-IR"/>
            </a:defPPr>
            <a:lvl1pPr marL="0" algn="ctr" defTabSz="914400" rtl="1" eaLnBrk="1" latinLnBrk="0" hangingPunct="1">
              <a:defRPr sz="1800" b="1" kern="1200">
                <a:solidFill>
                  <a:srgbClr val="FF8D0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1BDB3-FD94-446C-A925-B13436CDA68D}" type="slidenum">
              <a:rPr lang="fa-IR" sz="1350" smtClean="0">
                <a:solidFill>
                  <a:srgbClr val="00B0F0"/>
                </a:solidFill>
              </a:rPr>
              <a:pPr/>
              <a:t>‹#›</a:t>
            </a:fld>
            <a:endParaRPr lang="fa-IR" sz="1350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AB9-4A68-46F8-A16B-52A2E0C2B2C1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98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و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7677"/>
            <a:ext cx="91440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2" y="4552906"/>
            <a:ext cx="10723082" cy="1045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912" y="3518565"/>
            <a:ext cx="6858000" cy="839451"/>
          </a:xfrm>
        </p:spPr>
        <p:txBody>
          <a:bodyPr anchor="b"/>
          <a:lstStyle>
            <a:lvl1pPr algn="ctr">
              <a:defRPr sz="4500">
                <a:cs typeface="MRT_King 2" panose="02000705000300090004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4867937"/>
            <a:ext cx="3537679" cy="5652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5680-26F4-4E61-B03F-0D6D3E48CE0B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775" y="4841774"/>
            <a:ext cx="3313340" cy="565150"/>
          </a:xfrm>
        </p:spPr>
        <p:txBody>
          <a:bodyPr>
            <a:normAutofit/>
          </a:bodyPr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1997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5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35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50" accel="100000" fill="hold">
                          <p:stCondLst>
                            <p:cond delay="135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35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50" accel="100000" fill="hold">
                          <p:stCondLst>
                            <p:cond delay="135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فص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8" y="908264"/>
            <a:ext cx="9163997" cy="5949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646"/>
            <a:ext cx="4094328" cy="441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3" y="354279"/>
            <a:ext cx="4370696" cy="3505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10" y="3821114"/>
            <a:ext cx="7886700" cy="118876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111" y="5009878"/>
            <a:ext cx="7886700" cy="107977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7A69-7943-40E0-8AFE-7757923DD223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8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فهر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1" y="694616"/>
            <a:ext cx="6624029" cy="5592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" y="154011"/>
            <a:ext cx="8107051" cy="82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30" y="262771"/>
            <a:ext cx="5925245" cy="56092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30" y="1092584"/>
            <a:ext cx="6464576" cy="49334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434529"/>
            <a:ext cx="2057400" cy="365125"/>
          </a:xfrm>
        </p:spPr>
        <p:txBody>
          <a:bodyPr/>
          <a:lstStyle/>
          <a:p>
            <a:fld id="{35E9E0D6-8A47-425B-B994-C034DE8C2484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0365" y="262772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0" y="437170"/>
            <a:ext cx="285750" cy="25816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06" y="437883"/>
            <a:ext cx="285750" cy="2581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72" y="565535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مطلب و عنوان - متحر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" y="5863406"/>
            <a:ext cx="9144001" cy="84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55" y="1195634"/>
            <a:ext cx="8892914" cy="436327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434529"/>
            <a:ext cx="2057400" cy="365125"/>
          </a:xfrm>
        </p:spPr>
        <p:txBody>
          <a:bodyPr/>
          <a:lstStyle/>
          <a:p>
            <a:fld id="{35E9E0D6-8A47-425B-B994-C034DE8C2484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238" y="218931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طلب و عنوان - ثاب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55" y="1195634"/>
            <a:ext cx="8892914" cy="43632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434529"/>
            <a:ext cx="2057400" cy="365125"/>
          </a:xfrm>
        </p:spPr>
        <p:txBody>
          <a:bodyPr/>
          <a:lstStyle/>
          <a:p>
            <a:fld id="{127161CE-8704-4980-A2AA-578515E0D0F1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238" y="218931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دو مطلب در یک صفح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3" y="1246434"/>
            <a:ext cx="4310183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230559"/>
            <a:ext cx="432029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0958-4F7C-4D03-9CFF-B7E0A9C094EF}" type="datetime8">
              <a:rPr lang="fa-IR" smtClean="0"/>
              <a:t>19/ژوئن/17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238" y="218931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دو مطلب در یک صفحه - پیشرفت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1" y="1162297"/>
            <a:ext cx="426958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1" y="1986209"/>
            <a:ext cx="4269581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726" y="1157534"/>
            <a:ext cx="439233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726" y="1981446"/>
            <a:ext cx="4392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5A2-4564-437E-8E09-531312084DB6}" type="datetime8">
              <a:rPr lang="fa-IR" smtClean="0"/>
              <a:t>19/ژوئن/17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2" y="82257"/>
            <a:ext cx="6143156" cy="960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87" y="122379"/>
            <a:ext cx="2066213" cy="85364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42606" y="188950"/>
            <a:ext cx="5335181" cy="7114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238" y="218931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20" name="Picture 1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3" y="433544"/>
            <a:ext cx="285750" cy="258160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8" y="433544"/>
            <a:ext cx="285750" cy="258160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00" y="517848"/>
            <a:ext cx="285750" cy="2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مخصوص تصوی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29" y="6000750"/>
            <a:ext cx="6056709" cy="585788"/>
          </a:xfr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737" y="579835"/>
            <a:ext cx="8586788" cy="47509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1" y="178197"/>
            <a:ext cx="5000625" cy="382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85737" y="157014"/>
            <a:ext cx="2057400" cy="365125"/>
          </a:xfrm>
        </p:spPr>
        <p:txBody>
          <a:bodyPr/>
          <a:lstStyle/>
          <a:p>
            <a:fld id="{797505F9-CCA2-4B63-BCBB-3AD0EE431820}" type="datetime8">
              <a:rPr lang="fa-IR" smtClean="0"/>
              <a:t>19/ژوئن/17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6081" y="178198"/>
            <a:ext cx="3086100" cy="36512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75" y="6220259"/>
            <a:ext cx="285750" cy="25816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80" y="6220259"/>
            <a:ext cx="285750" cy="2581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92" y="6304563"/>
            <a:ext cx="285750" cy="2581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4130" y="6006409"/>
            <a:ext cx="543911" cy="605529"/>
          </a:xfrm>
        </p:spPr>
        <p:txBody>
          <a:bodyPr/>
          <a:lstStyle>
            <a:lvl1pPr algn="ctr" rtl="1">
              <a:defRPr sz="1350" b="1">
                <a:solidFill>
                  <a:srgbClr val="00B0F0"/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2394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60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05F9-CCA2-4B63-BCBB-3AD0EE431820}" type="datetime8">
              <a:rPr lang="fa-IR" smtClean="0"/>
              <a:t>19/ژوئن/17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BDB3-FD94-446C-A925-B13436CDA68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97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64" r:id="rId4"/>
    <p:sldLayoutId id="2147483650" r:id="rId5"/>
    <p:sldLayoutId id="2147483661" r:id="rId6"/>
    <p:sldLayoutId id="2147483652" r:id="rId7"/>
    <p:sldLayoutId id="2147483653" r:id="rId8"/>
    <p:sldLayoutId id="2147483657" r:id="rId9"/>
    <p:sldLayoutId id="2147483662" r:id="rId10"/>
    <p:sldLayoutId id="2147483654" r:id="rId11"/>
    <p:sldLayoutId id="2147483655" r:id="rId12"/>
    <p:sldLayoutId id="2147483663" r:id="rId13"/>
    <p:sldLayoutId id="2147483665" r:id="rId14"/>
    <p:sldLayoutId id="2147483656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6600">
            <a:solidFill>
              <a:srgbClr val="00B0F0"/>
            </a:solidFill>
            <a:prstDash val="solid"/>
          </a:ln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MRT_King 2" panose="02000705000300090004" pitchFamily="2" charset="-78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Tx/>
        <a:buBlip>
          <a:blip r:embed="rId20"/>
        </a:buBlip>
        <a:defRPr sz="2100" kern="1200">
          <a:solidFill>
            <a:schemeClr val="bg1">
              <a:lumMod val="95000"/>
            </a:schemeClr>
          </a:solidFill>
          <a:latin typeface="+mn-lt"/>
          <a:ea typeface="+mn-ea"/>
          <a:cs typeface="B Tehran" panose="00000400000000000000" pitchFamily="2" charset="-78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B Tehran" panose="00000400000000000000" pitchFamily="2" charset="-78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500" kern="1200">
          <a:solidFill>
            <a:schemeClr val="bg1">
              <a:lumMod val="95000"/>
            </a:schemeClr>
          </a:solidFill>
          <a:latin typeface="+mn-lt"/>
          <a:ea typeface="+mn-ea"/>
          <a:cs typeface="B Tehran" panose="00000400000000000000" pitchFamily="2" charset="-78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350" kern="1200">
          <a:solidFill>
            <a:schemeClr val="bg1">
              <a:lumMod val="95000"/>
            </a:schemeClr>
          </a:solidFill>
          <a:latin typeface="+mn-lt"/>
          <a:ea typeface="+mn-ea"/>
          <a:cs typeface="B Tehran" panose="00000400000000000000" pitchFamily="2" charset="-78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350" kern="1200">
          <a:solidFill>
            <a:schemeClr val="bg1">
              <a:lumMod val="95000"/>
            </a:schemeClr>
          </a:solidFill>
          <a:latin typeface="+mn-lt"/>
          <a:ea typeface="+mn-ea"/>
          <a:cs typeface="B Tehran" panose="00000400000000000000" pitchFamily="2" charset="-78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با تشکر از توجه شما</a:t>
            </a:r>
            <a:endParaRPr lang="fa-IR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2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518565"/>
            <a:ext cx="8496300" cy="839451"/>
          </a:xfrm>
        </p:spPr>
        <p:txBody>
          <a:bodyPr>
            <a:normAutofit/>
          </a:bodyPr>
          <a:lstStyle/>
          <a:p>
            <a:r>
              <a:rPr lang="fa-IR" sz="4300" dirty="0">
                <a:solidFill>
                  <a:prstClr val="white"/>
                </a:solidFill>
                <a:cs typeface="B Titr" pitchFamily="2" charset="-78"/>
              </a:rPr>
              <a:t>تجدید ارزیابی دارائی‌ها با رویکرد مالیاتی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a-IR" sz="2800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تهیه‌کننده:</a:t>
            </a:r>
          </a:p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a-IR" sz="2800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احمد غفارزاده</a:t>
            </a: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75" y="1842901"/>
            <a:ext cx="1218628" cy="1405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5892800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خرداد 1398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9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439" y="4541484"/>
            <a:ext cx="6019801" cy="2565400"/>
          </a:xfrm>
        </p:spPr>
        <p:txBody>
          <a:bodyPr>
            <a:noAutofit/>
          </a:bodyPr>
          <a:lstStyle/>
          <a:p>
            <a:pPr lvl="0" algn="justLow">
              <a:lnSpc>
                <a:spcPct val="100000"/>
              </a:lnSpc>
            </a:pPr>
            <a:r>
              <a:rPr lang="fa-IR" sz="2500" dirty="0">
                <a:solidFill>
                  <a:prstClr val="white">
                    <a:lumMod val="95000"/>
                  </a:prstClr>
                </a:solidFill>
                <a:cs typeface="B Nazanin" pitchFamily="2" charset="-78"/>
              </a:rPr>
              <a:t>تغییرات عمده در قیمت های نسبی کالاها و خدمات موجب می شود که اطلاعات مربوط به ارزش های تاریخی دارائی‌های ثابت و سرمایه گذاری های بلندمدت که در صورت‌های مالی منعکس می شود از ارزش های جاری فاصله بگیرد و در نتیجه، اطلاعات مزبور برای تصمیم گیری‌های </a:t>
            </a:r>
            <a:r>
              <a:rPr lang="fa-IR" sz="2500" dirty="0" smtClean="0">
                <a:solidFill>
                  <a:prstClr val="white">
                    <a:lumMod val="95000"/>
                  </a:prstClr>
                </a:solidFill>
                <a:cs typeface="B Nazanin" pitchFamily="2" charset="-78"/>
              </a:rPr>
              <a:t>مالی و </a:t>
            </a:r>
            <a:r>
              <a:rPr lang="fa-IR" sz="2500" dirty="0">
                <a:solidFill>
                  <a:prstClr val="white">
                    <a:lumMod val="95000"/>
                  </a:prstClr>
                </a:solidFill>
                <a:cs typeface="B Nazanin" pitchFamily="2" charset="-78"/>
              </a:rPr>
              <a:t>اقتصادی نامربوط، نارسا و غیر قابل استفاده شود.</a:t>
            </a:r>
          </a:p>
          <a:p>
            <a:pPr lvl="0" algn="justLow">
              <a:lnSpc>
                <a:spcPct val="150000"/>
              </a:lnSpc>
            </a:pPr>
            <a:endParaRPr lang="fa-IR" sz="2500" dirty="0">
              <a:solidFill>
                <a:prstClr val="white">
                  <a:lumMod val="95000"/>
                </a:prstClr>
              </a:solidFill>
              <a:cs typeface="B Nazanin" pitchFamily="2" charset="-78"/>
            </a:endParaRPr>
          </a:p>
          <a:p>
            <a:endParaRPr lang="fa-IR" sz="2500" dirty="0"/>
          </a:p>
        </p:txBody>
      </p:sp>
    </p:spTree>
    <p:extLst>
      <p:ext uri="{BB962C8B-B14F-4D97-AF65-F5344CB8AC3E}">
        <p14:creationId xmlns:p14="http://schemas.microsoft.com/office/powerpoint/2010/main" val="2647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itchFamily="2" charset="-78"/>
              </a:rPr>
              <a:t/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/>
            </a:r>
            <a:br>
              <a:rPr lang="fa-IR" dirty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تجدید </a:t>
            </a:r>
            <a:r>
              <a:rPr lang="fa-IR" dirty="0">
                <a:cs typeface="B Titr" pitchFamily="2" charset="-78"/>
              </a:rPr>
              <a:t>ارزیابی دارائی‌ها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4</a:t>
            </a:fld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64025" y="1665027"/>
            <a:ext cx="810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جایگزینی ارزش‌های جاری به جای ارزش‌های تاریخی دارائی‌ها</a:t>
            </a:r>
            <a:endParaRPr lang="en-US" sz="28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3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itchFamily="2" charset="-78"/>
              </a:rPr>
              <a:t/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/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منافع تجدید ارزیابی دارائی‌ها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5</a:t>
            </a:fld>
            <a:endParaRPr lang="fa-IR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68361346"/>
              </p:ext>
            </p:extLst>
          </p:nvPr>
        </p:nvGraphicFramePr>
        <p:xfrm>
          <a:off x="185738" y="579438"/>
          <a:ext cx="8586787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4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Titr" pitchFamily="2" charset="-78"/>
              </a:rPr>
              <a:t>مقررات مالیاتی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تبصره ماده 149 (ق .م .م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)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indent="0" algn="justLow">
              <a:buNone/>
            </a:pPr>
            <a:endParaRPr lang="en-US" sz="1600" dirty="0" smtClean="0"/>
          </a:p>
          <a:p>
            <a:pPr marL="0" indent="0" algn="justLow">
              <a:buNone/>
            </a:pPr>
            <a:r>
              <a:rPr lang="fa-IR" sz="3200" dirty="0" smtClean="0"/>
              <a:t>«</a:t>
            </a:r>
            <a:r>
              <a:rPr lang="fa-IR" sz="2800" dirty="0">
                <a:cs typeface="B Nazanin" pitchFamily="2" charset="-78"/>
              </a:rPr>
              <a:t>افزایش بهای ناشی از تجدید ارزیابی دارائی‌های اشخاص حقوقی، با رعایت استانداردهای حسابداری </a:t>
            </a:r>
            <a:r>
              <a:rPr lang="fa-IR" sz="2800" dirty="0" smtClean="0">
                <a:cs typeface="B Nazanin" pitchFamily="2" charset="-78"/>
              </a:rPr>
              <a:t>مشمول </a:t>
            </a:r>
            <a:r>
              <a:rPr lang="fa-IR" sz="2800" dirty="0">
                <a:cs typeface="B Nazanin" pitchFamily="2" charset="-78"/>
              </a:rPr>
              <a:t>پرداخت مالیات بر درآمد نیست و هزینه استهلاک ناشی از افزایش تجدید ارزیابی نیز به عنوان </a:t>
            </a:r>
            <a:r>
              <a:rPr lang="fa-IR" sz="2800" dirty="0" smtClean="0">
                <a:cs typeface="B Nazanin" pitchFamily="2" charset="-78"/>
              </a:rPr>
              <a:t>هزینه </a:t>
            </a:r>
            <a:r>
              <a:rPr lang="fa-IR" sz="2800" dirty="0">
                <a:cs typeface="B Nazanin" pitchFamily="2" charset="-78"/>
              </a:rPr>
              <a:t>قابل قبول مالیاتی تلقی </a:t>
            </a:r>
            <a:r>
              <a:rPr lang="fa-IR" sz="2800" dirty="0" smtClean="0">
                <a:cs typeface="B Nazanin" pitchFamily="2" charset="-78"/>
              </a:rPr>
              <a:t>نمیشود</a:t>
            </a:r>
            <a:r>
              <a:rPr lang="fa-IR" sz="2800" dirty="0">
                <a:cs typeface="B Nazanin" pitchFamily="2" charset="-78"/>
              </a:rPr>
              <a:t>.</a:t>
            </a:r>
          </a:p>
          <a:p>
            <a:pPr marL="0" indent="0" algn="justLow">
              <a:buNone/>
            </a:pPr>
            <a:r>
              <a:rPr lang="fa-IR" sz="2800" dirty="0">
                <a:cs typeface="B Nazanin" pitchFamily="2" charset="-78"/>
              </a:rPr>
              <a:t>در زمان فروش یا معاوضه دارائی‌های تجدید ارزیابی شده ، مابه التفاوت قیمت فروش و ارزش دفتری </a:t>
            </a:r>
            <a:r>
              <a:rPr lang="fa-IR" sz="2800" dirty="0" smtClean="0">
                <a:cs typeface="B Nazanin" pitchFamily="2" charset="-78"/>
              </a:rPr>
              <a:t>بدون </a:t>
            </a:r>
            <a:r>
              <a:rPr lang="fa-IR" sz="2800" dirty="0">
                <a:cs typeface="B Nazanin" pitchFamily="2" charset="-78"/>
              </a:rPr>
              <a:t>اعمال تجدید ارزیابی در محاسبه درآمد مشمول مالیات منظور می شود.»</a:t>
            </a:r>
          </a:p>
          <a:p>
            <a:pPr algn="justLow"/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Titr" pitchFamily="2" charset="-78"/>
              </a:rPr>
              <a:t>مقررات مالیاتی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بند (ز) تبصره (10) قانون بودجه سال 1397 کل کشور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: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indent="0"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indent="0" algn="justLow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انتقال مازاد تجدید ارزیابی شرکت ها ، موضوع  ماده (149) قانون مالیات های مستقیم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اصلاحی </a:t>
            </a: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1394/04/31 به حساب افزایش سرمایه با رعایت شروط ذیل بلامانع است:</a:t>
            </a:r>
          </a:p>
          <a:p>
            <a:pPr marL="0" indent="0" algn="justLow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1- شرکت های مذکور باید براساس صورت های مالی عملکرد سال 1396مشمول ماده 141 لایحه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قانون </a:t>
            </a: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اصلاح قسمتی از قانون تجارت مصوب 1347/12/24 شده باشند .</a:t>
            </a:r>
          </a:p>
          <a:p>
            <a:pPr marL="0" indent="0" algn="justLow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2- شرکت های مذکور باید با این تجدید ارزیابی از شمول ماده (141) لایحه قانونی اصلاح قسمتی از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قانون </a:t>
            </a: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تجارت خارج شوند.</a:t>
            </a:r>
          </a:p>
          <a:p>
            <a:pPr marL="0" indent="0">
              <a:buNone/>
            </a:pPr>
            <a:endParaRPr lang="fa-I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69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>
                <a:cs typeface="B Titr" pitchFamily="2" charset="-78"/>
              </a:rPr>
              <a:t>مقررات مالیاتی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بند 2 مصوبه سی و یکیمین و سی و دومین جلسه شورای عالی هماهنگی اقتصادی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مورخ 1398/02/07 و 1398/02/28 (</a:t>
            </a: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بخشنامه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شماره 200/98/19 مورخ  1398/03/13 سازمان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امور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مالیاتی </a:t>
            </a: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کشور)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justLow">
              <a:lnSpc>
                <a:spcPct val="100000"/>
              </a:lnSpc>
              <a:buNone/>
            </a:pPr>
            <a:r>
              <a:rPr lang="fa-IR" sz="2800" dirty="0">
                <a:ea typeface="Calibri"/>
                <a:cs typeface="B Nazanin" pitchFamily="2" charset="-78"/>
              </a:rPr>
              <a:t>"استفاده از مفاد بند (ز) تبصره (10</a:t>
            </a:r>
            <a:r>
              <a:rPr lang="fa-IR" sz="2800" dirty="0" smtClean="0">
                <a:ea typeface="Calibri"/>
                <a:cs typeface="B Nazanin" pitchFamily="2" charset="-78"/>
              </a:rPr>
              <a:t>)</a:t>
            </a:r>
            <a:r>
              <a:rPr lang="en-US" sz="2800" dirty="0" smtClean="0">
                <a:ea typeface="Calibri"/>
                <a:cs typeface="B Nazanin" pitchFamily="2" charset="-78"/>
              </a:rPr>
              <a:t> </a:t>
            </a:r>
            <a:r>
              <a:rPr lang="fa-IR" sz="2800" dirty="0" smtClean="0">
                <a:ea typeface="Calibri"/>
                <a:cs typeface="B Nazanin" pitchFamily="2" charset="-78"/>
              </a:rPr>
              <a:t>قانون </a:t>
            </a:r>
            <a:r>
              <a:rPr lang="fa-IR" sz="2800" dirty="0">
                <a:ea typeface="Calibri"/>
                <a:cs typeface="B Nazanin" pitchFamily="2" charset="-78"/>
              </a:rPr>
              <a:t>بودجه سال 1397کل کشور در خصوص انتقال مازاد </a:t>
            </a:r>
            <a:r>
              <a:rPr lang="fa-IR" sz="2800" dirty="0" smtClean="0">
                <a:ea typeface="Calibri"/>
                <a:cs typeface="B Nazanin" pitchFamily="2" charset="-78"/>
              </a:rPr>
              <a:t>تجدید</a:t>
            </a:r>
            <a:r>
              <a:rPr lang="en-US" sz="2800" dirty="0" smtClean="0">
                <a:ea typeface="Calibri"/>
                <a:cs typeface="B Nazanin" pitchFamily="2" charset="-78"/>
              </a:rPr>
              <a:t> </a:t>
            </a:r>
            <a:r>
              <a:rPr lang="fa-IR" sz="2800" dirty="0" smtClean="0">
                <a:ea typeface="Calibri"/>
                <a:cs typeface="B Nazanin" pitchFamily="2" charset="-78"/>
              </a:rPr>
              <a:t>ارزیابی </a:t>
            </a:r>
            <a:r>
              <a:rPr lang="fa-IR" sz="2800" dirty="0">
                <a:ea typeface="Calibri"/>
                <a:cs typeface="B Nazanin" pitchFamily="2" charset="-78"/>
              </a:rPr>
              <a:t>شرکت ها به حساب افزایش سرمایه ، تا پایان </a:t>
            </a:r>
            <a:r>
              <a:rPr lang="fa-IR" sz="2800" dirty="0" smtClean="0">
                <a:ea typeface="Calibri"/>
                <a:cs typeface="B Nazanin" pitchFamily="2" charset="-78"/>
              </a:rPr>
              <a:t>سال</a:t>
            </a:r>
            <a:r>
              <a:rPr lang="en-US" sz="2800" dirty="0" smtClean="0">
                <a:ea typeface="Calibri"/>
                <a:cs typeface="B Nazanin" pitchFamily="2" charset="-78"/>
              </a:rPr>
              <a:t> </a:t>
            </a:r>
            <a:r>
              <a:rPr lang="fa-IR" sz="2800" dirty="0" smtClean="0">
                <a:ea typeface="Calibri"/>
                <a:cs typeface="B Nazanin" pitchFamily="2" charset="-78"/>
              </a:rPr>
              <a:t>1398تمدید </a:t>
            </a:r>
            <a:r>
              <a:rPr lang="fa-IR" sz="2800" dirty="0">
                <a:ea typeface="Calibri"/>
                <a:cs typeface="B Nazanin" pitchFamily="2" charset="-78"/>
              </a:rPr>
              <a:t>می گردد."</a:t>
            </a:r>
            <a:endParaRPr lang="en-US" sz="2800" dirty="0">
              <a:cs typeface="B Nazanin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4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Titr" pitchFamily="2" charset="-78"/>
              </a:rPr>
              <a:t>مقررات مالیاتی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ماده (14) قانون حداکثر استفاده از توان تولیدی و خدماتی کشور و حمایت از کالای ایرانی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مصوب 1398/02/15 مجلس </a:t>
            </a: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شورای اسلامی: 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  <a:p>
            <a:pPr marL="0" indent="0" algn="justLow">
              <a:lnSpc>
                <a:spcPct val="110000"/>
              </a:lnSpc>
              <a:buNone/>
            </a:pPr>
            <a:r>
              <a:rPr lang="fa-IR" sz="2800" dirty="0">
                <a:cs typeface="B Nazanin" pitchFamily="2" charset="-78"/>
              </a:rPr>
              <a:t>« به منظور رونق تولید و ایجاد اشتغال از طریق اصلاح ساختار مالی شرکت‌ها و کارآمدسازی افزایش بهای ناشی از تجدید ارزیابی دارایی‌های اشخاص حقوقی موضوع حکم مقرر در تبصره (1) ماده (149) قانون مالیات‌های مستقیم </a:t>
            </a:r>
            <a:r>
              <a:rPr lang="fa-IR" sz="2800" dirty="0" smtClean="0">
                <a:cs typeface="B Nazanin" pitchFamily="2" charset="-78"/>
              </a:rPr>
              <a:t>مصوب 1366/12/03 با </a:t>
            </a:r>
            <a:r>
              <a:rPr lang="fa-IR" sz="2800" dirty="0">
                <a:cs typeface="B Nazanin" pitchFamily="2" charset="-78"/>
              </a:rPr>
              <a:t>اصلاحات و الحاقات بعدی، افزایش سرمایه از این محل مجاز و مشروط بر این است که ظرف مدت یک سال پس از تجدید ارزیابی به حساب سرمایه افزوده شده و این امر فقط یک بار در هر پنج سال امکان‌پذیر است.»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BDB3-FD94-446C-A925-B13436CDA68D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87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مرجع قالب پاورپوینت ایران www.powergfx.ir">
  <a:themeElements>
    <a:clrScheme name="Custom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FFFF"/>
      </a:accent2>
      <a:accent3>
        <a:srgbClr val="0070C0"/>
      </a:accent3>
      <a:accent4>
        <a:srgbClr val="D8D8D8"/>
      </a:accent4>
      <a:accent5>
        <a:srgbClr val="00B0F0"/>
      </a:accent5>
      <a:accent6>
        <a:srgbClr val="A5A5A5"/>
      </a:accent6>
      <a:hlink>
        <a:srgbClr val="0070C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463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Titr</vt:lpstr>
      <vt:lpstr>B Tehran</vt:lpstr>
      <vt:lpstr>Calibri Light</vt:lpstr>
      <vt:lpstr>Calibri</vt:lpstr>
      <vt:lpstr>MRT_King 2</vt:lpstr>
      <vt:lpstr>مرجع قالب پاورپوینت ایران www.powergfx.ir</vt:lpstr>
      <vt:lpstr>PowerPoint Presentation</vt:lpstr>
      <vt:lpstr>تجدید ارزیابی دارائی‌ها با رویکرد مالیاتی</vt:lpstr>
      <vt:lpstr>PowerPoint Presentation</vt:lpstr>
      <vt:lpstr>  تجدید ارزیابی دارائی‌ها </vt:lpstr>
      <vt:lpstr>  منافع تجدید ارزیابی دارائی‌ها </vt:lpstr>
      <vt:lpstr>مقررات مالیاتی</vt:lpstr>
      <vt:lpstr>مقررات مالیاتی</vt:lpstr>
      <vt:lpstr>مقررات مالیاتی</vt:lpstr>
      <vt:lpstr>مقررات مالیاتی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peyman pma</dc:creator>
  <cp:lastModifiedBy>niloooooofar</cp:lastModifiedBy>
  <cp:revision>49</cp:revision>
  <dcterms:created xsi:type="dcterms:W3CDTF">2017-04-03T08:26:13Z</dcterms:created>
  <dcterms:modified xsi:type="dcterms:W3CDTF">2019-06-17T18:46:09Z</dcterms:modified>
</cp:coreProperties>
</file>