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9"/>
  </p:notesMasterIdLst>
  <p:sldIdLst>
    <p:sldId id="256" r:id="rId2"/>
    <p:sldId id="262" r:id="rId3"/>
    <p:sldId id="263" r:id="rId4"/>
    <p:sldId id="265" r:id="rId5"/>
    <p:sldId id="270" r:id="rId6"/>
    <p:sldId id="279" r:id="rId7"/>
    <p:sldId id="285" r:id="rId8"/>
    <p:sldId id="286" r:id="rId9"/>
    <p:sldId id="288" r:id="rId10"/>
    <p:sldId id="287"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579"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7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AD7861-8D0E-47D2-ADD1-8147280CB985}"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D64E22BB-92BC-4B30-BACB-72DB0DA65868}">
      <dgm:prSet phldrT="[Text]" custT="1"/>
      <dgm:spPr/>
      <dgm:t>
        <a:bodyPr/>
        <a:lstStyle/>
        <a:p>
          <a:pPr algn="ctr"/>
          <a:r>
            <a:rPr lang="fa-IR" sz="3200" b="0" dirty="0" smtClean="0">
              <a:solidFill>
                <a:schemeClr val="tx1"/>
              </a:solidFill>
              <a:cs typeface="B Nazanin" pitchFamily="2" charset="-78"/>
            </a:rPr>
            <a:t>حسابرسی بیمه تامین اجتماعی</a:t>
          </a:r>
        </a:p>
        <a:p>
          <a:pPr algn="ctr"/>
          <a:r>
            <a:rPr lang="fa-IR" sz="3200" dirty="0" smtClean="0">
              <a:solidFill>
                <a:schemeClr val="tx1"/>
              </a:solidFill>
              <a:latin typeface="Calibri" pitchFamily="34" charset="0"/>
              <a:cs typeface="2  Baran" pitchFamily="2" charset="-78"/>
            </a:rPr>
            <a:t>دکتر یحیی کامیابی</a:t>
          </a:r>
        </a:p>
        <a:p>
          <a:pPr algn="ctr" rtl="1"/>
          <a:r>
            <a:rPr lang="fa-IR" sz="3200" dirty="0" smtClean="0">
              <a:solidFill>
                <a:schemeClr val="tx1"/>
              </a:solidFill>
              <a:latin typeface="Calibri" pitchFamily="34" charset="0"/>
              <a:cs typeface="2  Baran" pitchFamily="2" charset="-78"/>
            </a:rPr>
            <a:t>عضو هیات علمی دانشگاه </a:t>
          </a:r>
          <a:r>
            <a:rPr lang="fa-IR" sz="3200" dirty="0" smtClean="0">
              <a:solidFill>
                <a:schemeClr val="tx1"/>
              </a:solidFill>
              <a:latin typeface="Calibri" pitchFamily="34" charset="0"/>
              <a:cs typeface="2  Baran" pitchFamily="2" charset="-78"/>
            </a:rPr>
            <a:t>مازندران</a:t>
          </a:r>
        </a:p>
        <a:p>
          <a:pPr algn="ctr" rtl="1"/>
          <a:r>
            <a:rPr lang="en-US" sz="3200" dirty="0" smtClean="0">
              <a:solidFill>
                <a:srgbClr val="FF6600"/>
              </a:solidFill>
            </a:rPr>
            <a:t>@</a:t>
          </a:r>
          <a:r>
            <a:rPr lang="en-US" sz="3200" dirty="0" err="1" smtClean="0">
              <a:solidFill>
                <a:srgbClr val="FF6600"/>
              </a:solidFill>
            </a:rPr>
            <a:t>ACCPress</a:t>
          </a:r>
          <a:endParaRPr lang="fa-IR" sz="3200" b="0" dirty="0" smtClean="0">
            <a:solidFill>
              <a:srgbClr val="FF6600"/>
            </a:solidFill>
            <a:cs typeface="B Nazanin" pitchFamily="2" charset="-78"/>
          </a:endParaRPr>
        </a:p>
      </dgm:t>
    </dgm:pt>
    <dgm:pt modelId="{699C930B-D980-49B2-A127-CC65057071A9}" type="parTrans" cxnId="{982AE734-27B0-4314-830A-E7F31476529B}">
      <dgm:prSet/>
      <dgm:spPr/>
      <dgm:t>
        <a:bodyPr/>
        <a:lstStyle/>
        <a:p>
          <a:endParaRPr lang="en-US"/>
        </a:p>
      </dgm:t>
    </dgm:pt>
    <dgm:pt modelId="{86E94306-929D-425D-8F51-5166B9F29334}" type="sibTrans" cxnId="{982AE734-27B0-4314-830A-E7F31476529B}">
      <dgm:prSet/>
      <dgm:spPr/>
      <dgm:t>
        <a:bodyPr/>
        <a:lstStyle/>
        <a:p>
          <a:endParaRPr lang="en-US"/>
        </a:p>
      </dgm:t>
    </dgm:pt>
    <dgm:pt modelId="{62FF74AE-2785-4FA1-86DA-194332FEB0A9}" type="pres">
      <dgm:prSet presAssocID="{26AD7861-8D0E-47D2-ADD1-8147280CB985}" presName="outerComposite" presStyleCnt="0">
        <dgm:presLayoutVars>
          <dgm:chMax val="5"/>
          <dgm:dir/>
          <dgm:resizeHandles val="exact"/>
        </dgm:presLayoutVars>
      </dgm:prSet>
      <dgm:spPr/>
      <dgm:t>
        <a:bodyPr/>
        <a:lstStyle/>
        <a:p>
          <a:endParaRPr lang="en-US"/>
        </a:p>
      </dgm:t>
    </dgm:pt>
    <dgm:pt modelId="{41E9019A-D93B-46D1-8DA2-95882CE8CED3}" type="pres">
      <dgm:prSet presAssocID="{26AD7861-8D0E-47D2-ADD1-8147280CB985}" presName="dummyMaxCanvas" presStyleCnt="0">
        <dgm:presLayoutVars/>
      </dgm:prSet>
      <dgm:spPr/>
    </dgm:pt>
    <dgm:pt modelId="{8B7E0242-DBE0-4A67-B933-9AF87DD057EC}" type="pres">
      <dgm:prSet presAssocID="{26AD7861-8D0E-47D2-ADD1-8147280CB985}" presName="OneNode_1" presStyleLbl="node1" presStyleIdx="0" presStyleCnt="1" custScaleY="200000">
        <dgm:presLayoutVars>
          <dgm:bulletEnabled val="1"/>
        </dgm:presLayoutVars>
      </dgm:prSet>
      <dgm:spPr/>
      <dgm:t>
        <a:bodyPr/>
        <a:lstStyle/>
        <a:p>
          <a:endParaRPr lang="en-US"/>
        </a:p>
      </dgm:t>
    </dgm:pt>
  </dgm:ptLst>
  <dgm:cxnLst>
    <dgm:cxn modelId="{982AE734-27B0-4314-830A-E7F31476529B}" srcId="{26AD7861-8D0E-47D2-ADD1-8147280CB985}" destId="{D64E22BB-92BC-4B30-BACB-72DB0DA65868}" srcOrd="0" destOrd="0" parTransId="{699C930B-D980-49B2-A127-CC65057071A9}" sibTransId="{86E94306-929D-425D-8F51-5166B9F29334}"/>
    <dgm:cxn modelId="{06C77B24-1ABD-4A20-AE0E-06B69142D90E}" type="presOf" srcId="{D64E22BB-92BC-4B30-BACB-72DB0DA65868}" destId="{8B7E0242-DBE0-4A67-B933-9AF87DD057EC}" srcOrd="0" destOrd="0" presId="urn:microsoft.com/office/officeart/2005/8/layout/vProcess5"/>
    <dgm:cxn modelId="{0D1ADF51-BE40-4120-A3B0-836686E76EC9}" type="presOf" srcId="{26AD7861-8D0E-47D2-ADD1-8147280CB985}" destId="{62FF74AE-2785-4FA1-86DA-194332FEB0A9}" srcOrd="0" destOrd="0" presId="urn:microsoft.com/office/officeart/2005/8/layout/vProcess5"/>
    <dgm:cxn modelId="{C16580FA-DE5D-47C1-B864-C5EAED5CB13D}" type="presParOf" srcId="{62FF74AE-2785-4FA1-86DA-194332FEB0A9}" destId="{41E9019A-D93B-46D1-8DA2-95882CE8CED3}" srcOrd="0" destOrd="0" presId="urn:microsoft.com/office/officeart/2005/8/layout/vProcess5"/>
    <dgm:cxn modelId="{D475A60C-016A-40DC-86AB-D19431C193F6}" type="presParOf" srcId="{62FF74AE-2785-4FA1-86DA-194332FEB0A9}" destId="{8B7E0242-DBE0-4A67-B933-9AF87DD057EC}"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E0242-DBE0-4A67-B933-9AF87DD057EC}">
      <dsp:nvSpPr>
        <dsp:cNvPr id="0" name=""/>
        <dsp:cNvSpPr/>
      </dsp:nvSpPr>
      <dsp:spPr>
        <a:xfrm>
          <a:off x="0" y="0"/>
          <a:ext cx="9144000" cy="4572008"/>
        </a:xfrm>
        <a:prstGeom prst="roundRect">
          <a:avLst>
            <a:gd name="adj" fmla="val 10000"/>
          </a:avLst>
        </a:prstGeom>
        <a:solidFill>
          <a:schemeClr val="accent2">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a-IR" sz="3200" b="0" kern="1200" dirty="0" smtClean="0">
              <a:solidFill>
                <a:schemeClr val="tx1"/>
              </a:solidFill>
              <a:cs typeface="B Nazanin" pitchFamily="2" charset="-78"/>
            </a:rPr>
            <a:t>حسابرسی بیمه تامین اجتماعی</a:t>
          </a:r>
        </a:p>
        <a:p>
          <a:pPr lvl="0" algn="ctr" defTabSz="1422400">
            <a:lnSpc>
              <a:spcPct val="90000"/>
            </a:lnSpc>
            <a:spcBef>
              <a:spcPct val="0"/>
            </a:spcBef>
            <a:spcAft>
              <a:spcPct val="35000"/>
            </a:spcAft>
          </a:pPr>
          <a:r>
            <a:rPr lang="fa-IR" sz="3200" kern="1200" dirty="0" smtClean="0">
              <a:solidFill>
                <a:schemeClr val="tx1"/>
              </a:solidFill>
              <a:latin typeface="Calibri" pitchFamily="34" charset="0"/>
              <a:cs typeface="2  Baran" pitchFamily="2" charset="-78"/>
            </a:rPr>
            <a:t>دکتر یحیی کامیابی</a:t>
          </a:r>
        </a:p>
        <a:p>
          <a:pPr lvl="0" algn="ctr" defTabSz="1422400" rtl="1">
            <a:lnSpc>
              <a:spcPct val="90000"/>
            </a:lnSpc>
            <a:spcBef>
              <a:spcPct val="0"/>
            </a:spcBef>
            <a:spcAft>
              <a:spcPct val="35000"/>
            </a:spcAft>
          </a:pPr>
          <a:r>
            <a:rPr lang="fa-IR" sz="3200" kern="1200" dirty="0" smtClean="0">
              <a:solidFill>
                <a:schemeClr val="tx1"/>
              </a:solidFill>
              <a:latin typeface="Calibri" pitchFamily="34" charset="0"/>
              <a:cs typeface="2  Baran" pitchFamily="2" charset="-78"/>
            </a:rPr>
            <a:t>عضو هیات علمی دانشگاه </a:t>
          </a:r>
          <a:r>
            <a:rPr lang="fa-IR" sz="3200" kern="1200" dirty="0" smtClean="0">
              <a:solidFill>
                <a:schemeClr val="tx1"/>
              </a:solidFill>
              <a:latin typeface="Calibri" pitchFamily="34" charset="0"/>
              <a:cs typeface="2  Baran" pitchFamily="2" charset="-78"/>
            </a:rPr>
            <a:t>مازندران</a:t>
          </a:r>
        </a:p>
        <a:p>
          <a:pPr lvl="0" algn="ctr" defTabSz="1422400" rtl="1">
            <a:lnSpc>
              <a:spcPct val="90000"/>
            </a:lnSpc>
            <a:spcBef>
              <a:spcPct val="0"/>
            </a:spcBef>
            <a:spcAft>
              <a:spcPct val="35000"/>
            </a:spcAft>
          </a:pPr>
          <a:r>
            <a:rPr lang="en-US" sz="3200" kern="1200" dirty="0" smtClean="0">
              <a:solidFill>
                <a:srgbClr val="FF6600"/>
              </a:solidFill>
            </a:rPr>
            <a:t>@</a:t>
          </a:r>
          <a:r>
            <a:rPr lang="en-US" sz="3200" kern="1200" dirty="0" err="1" smtClean="0">
              <a:solidFill>
                <a:srgbClr val="FF6600"/>
              </a:solidFill>
            </a:rPr>
            <a:t>ACCPress</a:t>
          </a:r>
          <a:endParaRPr lang="fa-IR" sz="3200" b="0" kern="1200" dirty="0" smtClean="0">
            <a:solidFill>
              <a:srgbClr val="FF6600"/>
            </a:solidFill>
            <a:cs typeface="B Nazanin" pitchFamily="2" charset="-78"/>
          </a:endParaRPr>
        </a:p>
      </dsp:txBody>
      <dsp:txXfrm>
        <a:off x="133910" y="133910"/>
        <a:ext cx="8876180" cy="430418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DD4468-6605-48CC-8D90-6B5A3267233E}" type="datetimeFigureOut">
              <a:rPr lang="en-US" smtClean="0"/>
              <a:pPr/>
              <a:t>4/10/2019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41614-B6F6-4B8C-B578-9E9CD66A8522}" type="slidenum">
              <a:rPr lang="en-US" smtClean="0"/>
              <a:pPr/>
              <a:t>‹#›</a:t>
            </a:fld>
            <a:endParaRPr lang="en-US"/>
          </a:p>
        </p:txBody>
      </p:sp>
    </p:spTree>
    <p:extLst>
      <p:ext uri="{BB962C8B-B14F-4D97-AF65-F5344CB8AC3E}">
        <p14:creationId xmlns:p14="http://schemas.microsoft.com/office/powerpoint/2010/main" val="1344414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541614-B6F6-4B8C-B578-9E9CD66A8522}" type="slidenum">
              <a:rPr lang="en-US" smtClean="0"/>
              <a:pPr/>
              <a:t>11</a:t>
            </a:fld>
            <a:endParaRPr lang="en-US"/>
          </a:p>
        </p:txBody>
      </p:sp>
    </p:spTree>
    <p:extLst>
      <p:ext uri="{BB962C8B-B14F-4D97-AF65-F5344CB8AC3E}">
        <p14:creationId xmlns:p14="http://schemas.microsoft.com/office/powerpoint/2010/main" val="128050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غیر تجاری </a:t>
            </a:r>
            <a:endParaRPr lang="en-US" dirty="0"/>
          </a:p>
        </p:txBody>
      </p:sp>
      <p:sp>
        <p:nvSpPr>
          <p:cNvPr id="4" name="Slide Number Placeholder 3"/>
          <p:cNvSpPr>
            <a:spLocks noGrp="1"/>
          </p:cNvSpPr>
          <p:nvPr>
            <p:ph type="sldNum" sz="quarter" idx="10"/>
          </p:nvPr>
        </p:nvSpPr>
        <p:spPr/>
        <p:txBody>
          <a:bodyPr/>
          <a:lstStyle/>
          <a:p>
            <a:fld id="{A4541614-B6F6-4B8C-B578-9E9CD66A8522}" type="slidenum">
              <a:rPr lang="en-US" smtClean="0"/>
              <a:pPr/>
              <a:t>13</a:t>
            </a:fld>
            <a:endParaRPr lang="en-US"/>
          </a:p>
        </p:txBody>
      </p:sp>
    </p:spTree>
    <p:extLst>
      <p:ext uri="{BB962C8B-B14F-4D97-AF65-F5344CB8AC3E}">
        <p14:creationId xmlns:p14="http://schemas.microsoft.com/office/powerpoint/2010/main" val="1123510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27C977-2A85-4E5E-B42D-CCE98F2083DF}"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E3A35F-2DBA-4E82-AD10-7B790E5DE306}" type="datetimeFigureOut">
              <a:rPr lang="en-US" smtClean="0"/>
              <a:pPr/>
              <a:t>4/10/2019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27C977-2A85-4E5E-B42D-CCE98F2083DF}"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spd="slow">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2E3A35F-2DBA-4E82-AD10-7B790E5DE306}" type="datetimeFigureOut">
              <a:rPr lang="en-US" smtClean="0"/>
              <a:pPr/>
              <a:t>4/10/2019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627C977-2A85-4E5E-B42D-CCE98F2083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spd="slow">
    <p:wedge/>
  </p:transition>
  <p:timing>
    <p:tnLst>
      <p:par>
        <p:cTn id="1" dur="indefinite" restart="never" nodeType="tmRoot"/>
      </p:par>
    </p:tnLst>
  </p:timing>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230.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1575;&#1587;&#1578;&#1575;&#1606;&#1583;&#1575;&#1585;&#1583;%20&#1581;&#1587;&#1575;&#1576;&#1585;&#1587;&#1740;/220_0.pdf" TargetMode="External"/><Relationship Id="rId2" Type="http://schemas.openxmlformats.org/officeDocument/2006/relationships/hyperlink" Target="&#1575;&#1587;&#1578;&#1575;&#1606;&#1583;&#1575;&#1585;&#1583;%20&#1581;&#1587;&#1575;&#1576;&#1585;&#1587;&#1740;/Book123.zip" TargetMode="Externa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330.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31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200_2.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9+=+bakhsh+240.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5;&#1587;&#1578;&#1575;&#1606;&#1583;&#1575;&#1585;&#1583;%20&#1581;&#1587;&#1575;&#1576;&#1585;&#1587;&#1740;/18+=+bakhsh+500.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1576;&#1582;&#1588;&#1606;&#1575;&#1605;&#1607;%20&#1608;%20&#1583;&#1587;&#1578;&#1608;&#1585;&#1575;&#1604;&#1593;&#1605;&#1604;/laws_2.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1576;&#1582;&#1588;&#1606;&#1575;&#1605;&#1607;%20&#1608;%20&#1583;&#1587;&#1578;&#1608;&#1585;&#1575;&#1604;&#1593;&#1605;&#1604;/laws_6.pdf" TargetMode="External"/><Relationship Id="rId2" Type="http://schemas.openxmlformats.org/officeDocument/2006/relationships/hyperlink" Target="&#1576;&#1582;&#1588;&#1606;&#1575;&#1605;&#1607;%20&#1608;%20&#1583;&#1587;&#1578;&#1608;&#1585;&#1575;&#1604;&#1593;&#1605;&#1604;/laws_5.pdf" TargetMode="Externa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5.xml.rels><?xml version="1.0" encoding="UTF-8" standalone="yes"?>
<Relationships xmlns="http://schemas.openxmlformats.org/package/2006/relationships"><Relationship Id="rId3" Type="http://schemas.openxmlformats.org/officeDocument/2006/relationships/hyperlink" Target="&#1576;&#1582;&#1588;&#1606;&#1575;&#1605;&#1607;%20&#1608;%20&#1583;&#1587;&#1578;&#1608;&#1585;&#1575;&#1604;&#1593;&#1605;&#1604;/laws_8.pdf" TargetMode="External"/><Relationship Id="rId2" Type="http://schemas.openxmlformats.org/officeDocument/2006/relationships/hyperlink" Target="&#1576;&#1582;&#1588;&#1606;&#1575;&#1605;&#1607;%20&#1608;%20&#1583;&#1587;&#1578;&#1608;&#1585;&#1575;&#1604;&#1593;&#1605;&#1604;/laws_7.pdf" TargetMode="Externa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48680"/>
            <a:ext cx="8286808" cy="1466840"/>
          </a:xfrm>
        </p:spPr>
        <p:txBody>
          <a:bodyPr/>
          <a:lstStyle/>
          <a:p>
            <a:endParaRPr lang="en-US" sz="6000" dirty="0">
              <a:latin typeface="Aharoni" pitchFamily="2" charset="-79"/>
              <a:cs typeface="B Zar" pitchFamily="2" charset="-78"/>
            </a:endParaRPr>
          </a:p>
        </p:txBody>
      </p:sp>
      <p:graphicFrame>
        <p:nvGraphicFramePr>
          <p:cNvPr id="9" name="Diagram 8"/>
          <p:cNvGraphicFramePr/>
          <p:nvPr>
            <p:extLst>
              <p:ext uri="{D42A27DB-BD31-4B8C-83A1-F6EECF244321}">
                <p14:modId xmlns:p14="http://schemas.microsoft.com/office/powerpoint/2010/main" val="2057829570"/>
              </p:ext>
            </p:extLst>
          </p:nvPr>
        </p:nvGraphicFramePr>
        <p:xfrm>
          <a:off x="0" y="2285992"/>
          <a:ext cx="9144000" cy="4572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Same Side Corner Rectangle 5"/>
          <p:cNvSpPr/>
          <p:nvPr/>
        </p:nvSpPr>
        <p:spPr>
          <a:xfrm>
            <a:off x="285720" y="142852"/>
            <a:ext cx="8643998" cy="2143140"/>
          </a:xfrm>
          <a:prstGeom prst="round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6000" b="1" dirty="0" smtClean="0">
                <a:solidFill>
                  <a:srgbClr val="FFFF00"/>
                </a:solidFill>
                <a:cs typeface="B Zar" pitchFamily="2" charset="-78"/>
              </a:rPr>
              <a:t>به نام خداي بخشنده و مهربان </a:t>
            </a:r>
            <a:endParaRPr lang="en-US" sz="6000" b="1" dirty="0">
              <a:solidFill>
                <a:srgbClr val="FFFF00"/>
              </a:solidFill>
              <a:cs typeface="B Zar" pitchFamily="2" charset="-78"/>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par>
                                <p:cTn id="9" presetID="8"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amond(in)">
                                      <p:cBhvr>
                                        <p:cTn id="1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7139136" cy="504056"/>
          </a:xfrm>
        </p:spPr>
        <p:txBody>
          <a:bodyPr>
            <a:normAutofit fontScale="90000"/>
          </a:bodyPr>
          <a:lstStyle/>
          <a:p>
            <a:pPr algn="r"/>
            <a:r>
              <a:rPr lang="fa-IR" sz="3400" dirty="0" smtClean="0">
                <a:solidFill>
                  <a:schemeClr val="tx1"/>
                </a:solidFill>
                <a:cs typeface="B Zar" pitchFamily="2" charset="-78"/>
              </a:rPr>
              <a:t>معرفی نشانه تامین </a:t>
            </a:r>
            <a:r>
              <a:rPr lang="fa-IR" dirty="0" smtClean="0">
                <a:solidFill>
                  <a:schemeClr val="tx1"/>
                </a:solidFill>
                <a:cs typeface="B Zar" pitchFamily="2" charset="-78"/>
              </a:rPr>
              <a:t>اجتماعی</a:t>
            </a:r>
            <a:endParaRPr lang="en-US" dirty="0">
              <a:solidFill>
                <a:schemeClr val="tx1"/>
              </a:solidFill>
              <a:cs typeface="B Zar" pitchFamily="2" charset="-78"/>
            </a:endParaRPr>
          </a:p>
        </p:txBody>
      </p:sp>
      <p:sp>
        <p:nvSpPr>
          <p:cNvPr id="3" name="Content Placeholder 2"/>
          <p:cNvSpPr>
            <a:spLocks noGrp="1"/>
          </p:cNvSpPr>
          <p:nvPr>
            <p:ph idx="1"/>
          </p:nvPr>
        </p:nvSpPr>
        <p:spPr>
          <a:xfrm>
            <a:off x="467544" y="836712"/>
            <a:ext cx="7272808" cy="5760640"/>
          </a:xfrm>
        </p:spPr>
        <p:txBody>
          <a:bodyPr>
            <a:normAutofit fontScale="92500" lnSpcReduction="10000"/>
          </a:bodyPr>
          <a:lstStyle/>
          <a:p>
            <a:pPr algn="r">
              <a:buNone/>
            </a:pPr>
            <a:r>
              <a:rPr lang="fa-IR" sz="3000" dirty="0" smtClean="0">
                <a:cs typeface="B Nazanin" pitchFamily="2" charset="-78"/>
              </a:rPr>
              <a:t>1- سه نفر انسان که در وسط دایره قرار دارند سمبل </a:t>
            </a:r>
            <a:r>
              <a:rPr lang="fa-IR" sz="3000" dirty="0" smtClean="0">
                <a:solidFill>
                  <a:srgbClr val="FF0000"/>
                </a:solidFill>
                <a:cs typeface="B Nazanin" pitchFamily="2" charset="-78"/>
              </a:rPr>
              <a:t>اجتماع و</a:t>
            </a:r>
            <a:r>
              <a:rPr lang="fa-IR" sz="3000" dirty="0" smtClean="0">
                <a:cs typeface="B Nazanin" pitchFamily="2" charset="-78"/>
              </a:rPr>
              <a:t> </a:t>
            </a:r>
            <a:r>
              <a:rPr lang="fa-IR" sz="3000" dirty="0" smtClean="0">
                <a:solidFill>
                  <a:srgbClr val="FF0000"/>
                </a:solidFill>
                <a:cs typeface="B Nazanin" pitchFamily="2" charset="-78"/>
              </a:rPr>
              <a:t>خانواده</a:t>
            </a:r>
            <a:r>
              <a:rPr lang="fa-IR" sz="3000" dirty="0" smtClean="0">
                <a:cs typeface="B Nazanin" pitchFamily="2" charset="-78"/>
              </a:rPr>
              <a:t>  هستند ظاهرا برابر یکساند به جز نفر وسط که </a:t>
            </a:r>
            <a:r>
              <a:rPr lang="fa-IR" sz="3000" dirty="0" smtClean="0">
                <a:solidFill>
                  <a:srgbClr val="FF0000"/>
                </a:solidFill>
                <a:cs typeface="B Nazanin" pitchFamily="2" charset="-78"/>
              </a:rPr>
              <a:t>حکم</a:t>
            </a:r>
            <a:r>
              <a:rPr lang="fa-IR" sz="3000" dirty="0" smtClean="0">
                <a:cs typeface="B Nazanin" pitchFamily="2" charset="-78"/>
              </a:rPr>
              <a:t> </a:t>
            </a:r>
            <a:r>
              <a:rPr lang="fa-IR" sz="3000" dirty="0" smtClean="0">
                <a:solidFill>
                  <a:srgbClr val="FF0000"/>
                </a:solidFill>
                <a:cs typeface="B Nazanin" pitchFamily="2" charset="-78"/>
              </a:rPr>
              <a:t>بزرگ خانواده </a:t>
            </a:r>
            <a:r>
              <a:rPr lang="fa-IR" sz="3000" dirty="0" smtClean="0">
                <a:cs typeface="B Nazanin" pitchFamily="2" charset="-78"/>
              </a:rPr>
              <a:t>دارد.یکسان و برابر بودن آدم ها حمایت و </a:t>
            </a:r>
            <a:endParaRPr lang="en-US" sz="3000" dirty="0" smtClean="0">
              <a:cs typeface="B Nazanin" pitchFamily="2" charset="-78"/>
            </a:endParaRPr>
          </a:p>
          <a:p>
            <a:pPr algn="r">
              <a:buNone/>
            </a:pPr>
            <a:r>
              <a:rPr lang="fa-IR" sz="3000" dirty="0" smtClean="0">
                <a:cs typeface="B Nazanin" pitchFamily="2" charset="-78"/>
              </a:rPr>
              <a:t>برخورداری یکسان سازمان در جامعه است.</a:t>
            </a:r>
          </a:p>
          <a:p>
            <a:pPr algn="r">
              <a:buNone/>
            </a:pPr>
            <a:r>
              <a:rPr lang="fa-IR" sz="3000" dirty="0" smtClean="0">
                <a:cs typeface="B Nazanin" pitchFamily="2" charset="-78"/>
              </a:rPr>
              <a:t>2- دایره دایره آن سمبل </a:t>
            </a:r>
            <a:r>
              <a:rPr lang="fa-IR" sz="3000" dirty="0" smtClean="0">
                <a:solidFill>
                  <a:srgbClr val="FF0000"/>
                </a:solidFill>
                <a:cs typeface="B Nazanin" pitchFamily="2" charset="-78"/>
              </a:rPr>
              <a:t>گردش زمان در مقاطع مختلف عمر انسان</a:t>
            </a:r>
            <a:r>
              <a:rPr lang="fa-IR" sz="3000" dirty="0" smtClean="0">
                <a:cs typeface="B Nazanin" pitchFamily="2" charset="-78"/>
              </a:rPr>
              <a:t> است.</a:t>
            </a:r>
          </a:p>
          <a:p>
            <a:pPr algn="r">
              <a:buNone/>
            </a:pPr>
            <a:r>
              <a:rPr lang="fa-IR" sz="3000" dirty="0" smtClean="0">
                <a:cs typeface="B Nazanin" pitchFamily="2" charset="-78"/>
              </a:rPr>
              <a:t>3- طرح بیرون دایره به دو قسمت پایین و بالا تقسیم می شود. قسمت پایین آن دست </a:t>
            </a:r>
            <a:r>
              <a:rPr lang="fa-IR" sz="3000" dirty="0" smtClean="0">
                <a:solidFill>
                  <a:srgbClr val="FF0000"/>
                </a:solidFill>
                <a:cs typeface="B Nazanin" pitchFamily="2" charset="-78"/>
              </a:rPr>
              <a:t>حمایت خانواده یا اجتماع </a:t>
            </a:r>
            <a:r>
              <a:rPr lang="fa-IR" sz="3000" dirty="0" smtClean="0">
                <a:cs typeface="B Nazanin" pitchFamily="2" charset="-78"/>
              </a:rPr>
              <a:t>است و قسمت بالا دست دیگر یا </a:t>
            </a:r>
            <a:r>
              <a:rPr lang="fa-IR" sz="3000" dirty="0" smtClean="0">
                <a:solidFill>
                  <a:srgbClr val="FF0000"/>
                </a:solidFill>
                <a:cs typeface="B Nazanin" pitchFamily="2" charset="-78"/>
              </a:rPr>
              <a:t>چتری است که خانواده را زیرپوشش و </a:t>
            </a:r>
            <a:r>
              <a:rPr lang="fa-IR" sz="3000" dirty="0" smtClean="0">
                <a:cs typeface="B Nazanin" pitchFamily="2" charset="-78"/>
              </a:rPr>
              <a:t>حفاظت خود گرفته است .وتعریف دیگر آنکه دو دست از پایین و بالا بهم متصل شده اند که تمام متصل شده اند که </a:t>
            </a:r>
            <a:r>
              <a:rPr lang="fa-IR" sz="3000" dirty="0" smtClean="0">
                <a:solidFill>
                  <a:srgbClr val="FF0000"/>
                </a:solidFill>
                <a:cs typeface="B Nazanin" pitchFamily="2" charset="-78"/>
              </a:rPr>
              <a:t>تمام دوران زندگی قبل و بعد از مرگ </a:t>
            </a:r>
            <a:r>
              <a:rPr lang="fa-IR" sz="3000" dirty="0" smtClean="0">
                <a:cs typeface="B Nazanin" pitchFamily="2" charset="-78"/>
              </a:rPr>
              <a:t>را در حمایت و پوشش خود قرار دهند. </a:t>
            </a:r>
            <a:endParaRPr lang="en-US" sz="3000" dirty="0">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descr="C:\Users\hp\Pictures\arm-s01.jpg"/>
          <p:cNvPicPr>
            <a:picLocks noChangeAspect="1" noChangeArrowheads="1"/>
          </p:cNvPicPr>
          <p:nvPr/>
        </p:nvPicPr>
        <p:blipFill>
          <a:blip r:embed="rId3" cstate="print"/>
          <a:srcRect/>
          <a:stretch>
            <a:fillRect/>
          </a:stretch>
        </p:blipFill>
        <p:spPr bwMode="auto">
          <a:xfrm>
            <a:off x="2555776" y="2060849"/>
            <a:ext cx="504056" cy="504056"/>
          </a:xfrm>
          <a:prstGeom prst="rect">
            <a:avLst/>
          </a:prstGeom>
          <a:noFill/>
        </p:spPr>
      </p:pic>
      <p:pic>
        <p:nvPicPr>
          <p:cNvPr id="1028" name="Picture 4" descr="C:\Users\hp\Pictures\arm-s02.jpg"/>
          <p:cNvPicPr>
            <a:picLocks noChangeAspect="1" noChangeArrowheads="1"/>
          </p:cNvPicPr>
          <p:nvPr/>
        </p:nvPicPr>
        <p:blipFill>
          <a:blip r:embed="rId4" cstate="print"/>
          <a:srcRect/>
          <a:stretch>
            <a:fillRect/>
          </a:stretch>
        </p:blipFill>
        <p:spPr bwMode="auto">
          <a:xfrm>
            <a:off x="5724128" y="2924944"/>
            <a:ext cx="576064" cy="504057"/>
          </a:xfrm>
          <a:prstGeom prst="rect">
            <a:avLst/>
          </a:prstGeom>
          <a:noFill/>
        </p:spPr>
      </p:pic>
      <p:pic>
        <p:nvPicPr>
          <p:cNvPr id="1029" name="Picture 5" descr="C:\Users\hp\Pictures\arm-s03.jpg"/>
          <p:cNvPicPr>
            <a:picLocks noChangeAspect="1" noChangeArrowheads="1"/>
          </p:cNvPicPr>
          <p:nvPr/>
        </p:nvPicPr>
        <p:blipFill>
          <a:blip r:embed="rId5" cstate="print"/>
          <a:srcRect/>
          <a:stretch>
            <a:fillRect/>
          </a:stretch>
        </p:blipFill>
        <p:spPr bwMode="auto">
          <a:xfrm>
            <a:off x="5364088" y="5661248"/>
            <a:ext cx="576064" cy="548680"/>
          </a:xfrm>
          <a:prstGeom prst="rect">
            <a:avLst/>
          </a:prstGeom>
          <a:noFill/>
        </p:spPr>
      </p:pic>
    </p:spTree>
  </p:cSld>
  <p:clrMapOvr>
    <a:masterClrMapping/>
  </p:clrMapOvr>
  <p:transition spd="slow">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139136" cy="792088"/>
          </a:xfrm>
        </p:spPr>
        <p:txBody>
          <a:bodyPr>
            <a:normAutofit/>
          </a:bodyPr>
          <a:lstStyle/>
          <a:p>
            <a:pPr algn="r"/>
            <a:r>
              <a:rPr lang="fa-IR" sz="3400" dirty="0" smtClean="0">
                <a:solidFill>
                  <a:schemeClr val="tx1"/>
                </a:solidFill>
                <a:cs typeface="B Zar" pitchFamily="2" charset="-78"/>
              </a:rPr>
              <a:t>سرمایه گذاری سازمان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412776"/>
            <a:ext cx="7211144" cy="5042960"/>
          </a:xfrm>
        </p:spPr>
        <p:txBody>
          <a:bodyPr>
            <a:normAutofit/>
          </a:bodyPr>
          <a:lstStyle/>
          <a:p>
            <a:pPr algn="r">
              <a:buNone/>
            </a:pPr>
            <a:r>
              <a:rPr lang="fa-IR" sz="3000" dirty="0" smtClean="0">
                <a:cs typeface="B Nazanin" pitchFamily="2" charset="-78"/>
              </a:rPr>
              <a:t>فعالیت شرکت ها و موسسه وابسته با تحت مالکیت سازمان به شرح زیر می باشد:</a:t>
            </a:r>
          </a:p>
          <a:p>
            <a:pPr algn="r">
              <a:buNone/>
            </a:pPr>
            <a:r>
              <a:rPr lang="fa-IR" sz="3000" dirty="0" smtClean="0">
                <a:solidFill>
                  <a:srgbClr val="FF0000"/>
                </a:solidFill>
                <a:cs typeface="B Nazanin" pitchFamily="2" charset="-78"/>
              </a:rPr>
              <a:t>1- شرکت سرمایه گذاری تامین اجتماعی</a:t>
            </a:r>
          </a:p>
          <a:p>
            <a:pPr algn="r">
              <a:buNone/>
            </a:pPr>
            <a:r>
              <a:rPr lang="fa-IR" sz="3000" dirty="0" smtClean="0">
                <a:solidFill>
                  <a:srgbClr val="FF0000"/>
                </a:solidFill>
                <a:cs typeface="B Nazanin" pitchFamily="2" charset="-78"/>
              </a:rPr>
              <a:t>2- شرکت سرمایه گذاری خانه سازی ایران</a:t>
            </a:r>
          </a:p>
          <a:p>
            <a:pPr algn="r">
              <a:buNone/>
            </a:pPr>
            <a:r>
              <a:rPr lang="fa-IR" sz="3000" dirty="0" smtClean="0">
                <a:solidFill>
                  <a:srgbClr val="FF0000"/>
                </a:solidFill>
                <a:cs typeface="B Nazanin" pitchFamily="2" charset="-78"/>
              </a:rPr>
              <a:t>3- بانک رفاه کارگران</a:t>
            </a:r>
          </a:p>
          <a:p>
            <a:pPr algn="r">
              <a:buNone/>
            </a:pPr>
            <a:r>
              <a:rPr lang="fa-IR" sz="3000" dirty="0" smtClean="0">
                <a:solidFill>
                  <a:srgbClr val="FF0000"/>
                </a:solidFill>
                <a:cs typeface="B Nazanin" pitchFamily="2" charset="-78"/>
              </a:rPr>
              <a:t>4- شرکت کار و تامین</a:t>
            </a:r>
          </a:p>
          <a:p>
            <a:pPr algn="r">
              <a:buNone/>
            </a:pPr>
            <a:r>
              <a:rPr lang="fa-IR" sz="3000" dirty="0" smtClean="0">
                <a:solidFill>
                  <a:srgbClr val="FF0000"/>
                </a:solidFill>
                <a:cs typeface="B Nazanin" pitchFamily="2" charset="-78"/>
              </a:rPr>
              <a:t>5- شرکت پزشکی حکمت</a:t>
            </a:r>
          </a:p>
          <a:p>
            <a:pPr algn="r">
              <a:buNone/>
            </a:pPr>
            <a:r>
              <a:rPr lang="fa-IR" sz="3000" dirty="0" smtClean="0">
                <a:solidFill>
                  <a:srgbClr val="FF0000"/>
                </a:solidFill>
                <a:cs typeface="B Nazanin" pitchFamily="2" charset="-78"/>
              </a:rPr>
              <a:t>6- شرکت رفاه گستر تامین اجتماعی</a:t>
            </a:r>
          </a:p>
          <a:p>
            <a:pPr algn="r">
              <a:buNone/>
            </a:pPr>
            <a:r>
              <a:rPr lang="fa-IR" sz="3000" dirty="0" smtClean="0">
                <a:solidFill>
                  <a:srgbClr val="FF0000"/>
                </a:solidFill>
                <a:cs typeface="B Nazanin" pitchFamily="2" charset="-78"/>
              </a:rPr>
              <a:t>7- شرکت مشاور مدیریت و خدمات تامین </a:t>
            </a: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859216" cy="1020728"/>
          </a:xfrm>
        </p:spPr>
        <p:txBody>
          <a:bodyPr>
            <a:normAutofit/>
          </a:bodyPr>
          <a:lstStyle/>
          <a:p>
            <a:pPr algn="r"/>
            <a:r>
              <a:rPr lang="fa-IR" sz="3400" dirty="0" smtClean="0">
                <a:solidFill>
                  <a:schemeClr val="tx1"/>
                </a:solidFill>
                <a:cs typeface="B Zar" pitchFamily="2" charset="-78"/>
              </a:rPr>
              <a:t>سرمایه گذاری سازمان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502920" y="1484784"/>
            <a:ext cx="7813496" cy="4032448"/>
          </a:xfrm>
        </p:spPr>
        <p:txBody>
          <a:bodyPr>
            <a:normAutofit/>
          </a:bodyPr>
          <a:lstStyle/>
          <a:p>
            <a:pPr algn="r">
              <a:buNone/>
            </a:pPr>
            <a:r>
              <a:rPr lang="fa-IR" sz="3000" dirty="0" smtClean="0">
                <a:solidFill>
                  <a:srgbClr val="FF0000"/>
                </a:solidFill>
                <a:cs typeface="B Nazanin" pitchFamily="2" charset="-78"/>
              </a:rPr>
              <a:t>8- موسسه املاک و مستغلات تامین اجتماعی</a:t>
            </a:r>
          </a:p>
          <a:p>
            <a:pPr algn="r">
              <a:buNone/>
            </a:pPr>
            <a:r>
              <a:rPr lang="fa-IR" sz="3000" dirty="0" smtClean="0">
                <a:solidFill>
                  <a:srgbClr val="FF0000"/>
                </a:solidFill>
                <a:cs typeface="B Nazanin" pitchFamily="2" charset="-78"/>
              </a:rPr>
              <a:t>9- موسسه خدمات اجتماعی</a:t>
            </a:r>
          </a:p>
          <a:p>
            <a:pPr algn="r">
              <a:buNone/>
            </a:pPr>
            <a:r>
              <a:rPr lang="fa-IR" sz="3000" dirty="0" smtClean="0">
                <a:solidFill>
                  <a:srgbClr val="FF0000"/>
                </a:solidFill>
                <a:cs typeface="B Nazanin" pitchFamily="2" charset="-78"/>
              </a:rPr>
              <a:t>10- موسسه فرهنگی – هنری آهنگ آتیه</a:t>
            </a:r>
          </a:p>
          <a:p>
            <a:pPr algn="r">
              <a:buNone/>
            </a:pPr>
            <a:r>
              <a:rPr lang="fa-IR" sz="3000" dirty="0" smtClean="0">
                <a:solidFill>
                  <a:srgbClr val="FF0000"/>
                </a:solidFill>
                <a:cs typeface="B Nazanin" pitchFamily="2" charset="-78"/>
              </a:rPr>
              <a:t>11- موسسه حسابرسی تامین اجتماعی</a:t>
            </a:r>
            <a:endParaRPr lang="en-US" sz="3000" dirty="0">
              <a:solidFill>
                <a:srgbClr val="FF0000"/>
              </a:solidFill>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11144" cy="876712"/>
          </a:xfrm>
        </p:spPr>
        <p:txBody>
          <a:bodyPr>
            <a:normAutofit fontScale="90000"/>
          </a:bodyPr>
          <a:lstStyle/>
          <a:p>
            <a:pPr algn="r"/>
            <a:r>
              <a:rPr lang="fa-IR" sz="3400" dirty="0" smtClean="0">
                <a:solidFill>
                  <a:schemeClr val="tx1"/>
                </a:solidFill>
                <a:cs typeface="B Zar" pitchFamily="2" charset="-78"/>
              </a:rPr>
              <a:t/>
            </a:r>
            <a:br>
              <a:rPr lang="fa-IR" sz="3400" dirty="0" smtClean="0">
                <a:solidFill>
                  <a:schemeClr val="tx1"/>
                </a:solidFill>
                <a:cs typeface="B Zar" pitchFamily="2" charset="-78"/>
              </a:rPr>
            </a:br>
            <a:r>
              <a:rPr lang="fa-IR" sz="3800" dirty="0" smtClean="0">
                <a:solidFill>
                  <a:schemeClr val="tx1"/>
                </a:solidFill>
                <a:cs typeface="B Zar" pitchFamily="2" charset="-78"/>
              </a:rPr>
              <a:t>موسسه حسابرسی تامین اجتماعی</a:t>
            </a:r>
            <a:endParaRPr lang="en-US" sz="3800" dirty="0">
              <a:solidFill>
                <a:schemeClr val="tx1"/>
              </a:solidFill>
              <a:cs typeface="B Zar" pitchFamily="2" charset="-78"/>
            </a:endParaRPr>
          </a:p>
        </p:txBody>
      </p:sp>
      <p:sp>
        <p:nvSpPr>
          <p:cNvPr id="3" name="Content Placeholder 2"/>
          <p:cNvSpPr>
            <a:spLocks noGrp="1"/>
          </p:cNvSpPr>
          <p:nvPr>
            <p:ph idx="1"/>
          </p:nvPr>
        </p:nvSpPr>
        <p:spPr>
          <a:xfrm>
            <a:off x="467544" y="1412776"/>
            <a:ext cx="7211144" cy="5042960"/>
          </a:xfrm>
        </p:spPr>
        <p:txBody>
          <a:bodyPr>
            <a:normAutofit/>
          </a:bodyPr>
          <a:lstStyle/>
          <a:p>
            <a:pPr algn="r">
              <a:buNone/>
            </a:pPr>
            <a:r>
              <a:rPr lang="fa-IR" sz="3200" b="1" dirty="0" smtClean="0">
                <a:cs typeface="B Nazanin" pitchFamily="2" charset="-78"/>
              </a:rPr>
              <a:t>کلیات:</a:t>
            </a:r>
          </a:p>
          <a:p>
            <a:pPr algn="r">
              <a:buNone/>
            </a:pPr>
            <a:r>
              <a:rPr lang="fa-IR" sz="3000" dirty="0" smtClean="0">
                <a:cs typeface="B Nazanin" pitchFamily="2" charset="-78"/>
              </a:rPr>
              <a:t>موسسه حسابرسی تامین اجتماعی در </a:t>
            </a:r>
            <a:r>
              <a:rPr lang="fa-IR" sz="3000" dirty="0" smtClean="0">
                <a:solidFill>
                  <a:srgbClr val="FF0000"/>
                </a:solidFill>
                <a:cs typeface="B Nazanin" pitchFamily="2" charset="-78"/>
              </a:rPr>
              <a:t>سال 1372</a:t>
            </a:r>
            <a:r>
              <a:rPr lang="fa-IR" sz="3000" dirty="0" smtClean="0">
                <a:cs typeface="B Nazanin" pitchFamily="2" charset="-78"/>
              </a:rPr>
              <a:t> تاسیس و پس از انجام برخی مراحل مقرراتی و تشریفات ثبتی بصورت موسسه غیر تجاری انتفاعی در اداره ثبت شرکتها و موسسات غیر تجاری تهران به ثبت رسیده است . مرکز اصلی موسسه در تهران و21 دفتر نمایندگی آن در مراکز استانها واقع گردیده اند.</a:t>
            </a:r>
            <a:endParaRPr lang="en-US" sz="3000" dirty="0">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427168" cy="876712"/>
          </a:xfrm>
        </p:spPr>
        <p:txBody>
          <a:bodyPr>
            <a:normAutofit/>
          </a:bodyPr>
          <a:lstStyle/>
          <a:p>
            <a:pPr algn="r"/>
            <a:r>
              <a:rPr lang="fa-IR" sz="3400" dirty="0" smtClean="0">
                <a:solidFill>
                  <a:schemeClr val="tx1"/>
                </a:solidFill>
                <a:cs typeface="B Zar" pitchFamily="2" charset="-78"/>
              </a:rPr>
              <a:t>فعالیت اصلی موسسه حسابرسی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268760"/>
            <a:ext cx="7355160" cy="5186976"/>
          </a:xfrm>
        </p:spPr>
        <p:txBody>
          <a:bodyPr>
            <a:normAutofit/>
          </a:bodyPr>
          <a:lstStyle/>
          <a:p>
            <a:pPr algn="r">
              <a:buNone/>
            </a:pPr>
            <a:r>
              <a:rPr lang="fa-IR" sz="3000" dirty="0" smtClean="0">
                <a:cs typeface="B Nazanin" pitchFamily="2" charset="-78"/>
              </a:rPr>
              <a:t>موضوع فعالیت موسسه عبارتست از ؛تامین نیازهای اساسی سازمان تامین اجتماعی اعم از بخشها و واحدهای تابعه در زمینه بازرسی ،حسابرسی داخلی و ارائه خدمات مالی و مشاوره مدیریت و همچنین تدوین و تعمیم اصول و ضوابط حسابداری و حسابرسی مورد نیاز آنها ، شامل </a:t>
            </a:r>
            <a:r>
              <a:rPr lang="fa-IR" sz="3000" dirty="0" smtClean="0">
                <a:solidFill>
                  <a:srgbClr val="FF0000"/>
                </a:solidFill>
                <a:cs typeface="B Nazanin" pitchFamily="2" charset="-78"/>
              </a:rPr>
              <a:t>امور مالی و حسابداری، امور مشاوره مالیاتی، مدیریت و بیمه ای ، رسیدگیهای ویژه،طراحی نظامهای اطلاعاتی مدیریت،انجام مطالعات و تحقیقات در امور مالی،اقتصادی و سرمایه گذاری،انجام امور انحلال و تصفیه،نظارت بر شرکتها،انجام حسابرسی در امور بیمه ای و....</a:t>
            </a:r>
            <a:endParaRPr lang="en-US" sz="3000" dirty="0">
              <a:solidFill>
                <a:srgbClr val="FF0000"/>
              </a:solidFill>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7499176" cy="864096"/>
          </a:xfrm>
        </p:spPr>
        <p:txBody>
          <a:bodyPr>
            <a:noAutofit/>
          </a:bodyPr>
          <a:lstStyle/>
          <a:p>
            <a:pPr algn="r"/>
            <a:r>
              <a:rPr lang="fa-IR" sz="3100" dirty="0" smtClean="0">
                <a:solidFill>
                  <a:schemeClr val="tx1"/>
                </a:solidFill>
                <a:cs typeface="B Zar" pitchFamily="2" charset="-78"/>
              </a:rPr>
              <a:t>وظایف و اختیارات موسسه حسابرسی تامین اجتماعی</a:t>
            </a:r>
            <a:endParaRPr lang="en-US" sz="3100" dirty="0">
              <a:solidFill>
                <a:schemeClr val="tx1"/>
              </a:solidFill>
              <a:cs typeface="B Zar" pitchFamily="2" charset="-78"/>
            </a:endParaRPr>
          </a:p>
        </p:txBody>
      </p:sp>
      <p:sp>
        <p:nvSpPr>
          <p:cNvPr id="3" name="Content Placeholder 2"/>
          <p:cNvSpPr>
            <a:spLocks noGrp="1"/>
          </p:cNvSpPr>
          <p:nvPr>
            <p:ph idx="1"/>
          </p:nvPr>
        </p:nvSpPr>
        <p:spPr>
          <a:xfrm>
            <a:off x="457200" y="1196752"/>
            <a:ext cx="7427168" cy="5400600"/>
          </a:xfrm>
        </p:spPr>
        <p:txBody>
          <a:bodyPr>
            <a:normAutofit/>
          </a:bodyPr>
          <a:lstStyle/>
          <a:p>
            <a:pPr algn="r">
              <a:buNone/>
            </a:pPr>
            <a:r>
              <a:rPr lang="fa-IR" sz="2900" dirty="0" smtClean="0">
                <a:cs typeface="B Nazanin" pitchFamily="2" charset="-78"/>
              </a:rPr>
              <a:t>وظایف و اختیارات موسسه حسابرسی تامین اجتماعی به شرح زیر می باشد:</a:t>
            </a:r>
          </a:p>
          <a:p>
            <a:pPr algn="r">
              <a:buNone/>
            </a:pPr>
            <a:r>
              <a:rPr lang="fa-IR" sz="2900" dirty="0" smtClean="0">
                <a:solidFill>
                  <a:srgbClr val="FF0000"/>
                </a:solidFill>
                <a:cs typeface="B Nazanin" pitchFamily="2" charset="-78"/>
              </a:rPr>
              <a:t>1- انجام وظایف بازرسی و امور حسابرسی بخشها و واحدهای تحت پوشش سازمان تامین اجتماعی</a:t>
            </a:r>
          </a:p>
          <a:p>
            <a:pPr algn="r">
              <a:buNone/>
            </a:pPr>
            <a:r>
              <a:rPr lang="fa-IR" sz="2900" dirty="0" smtClean="0">
                <a:solidFill>
                  <a:srgbClr val="FF0000"/>
                </a:solidFill>
                <a:cs typeface="B Nazanin" pitchFamily="2" charset="-78"/>
              </a:rPr>
              <a:t>2- ارائه خدمات و مشاوره در زمینه های مالی و مدیریت و طرح و استقرار سیستمهادر بخشها و شرکتها اجتماعی و...</a:t>
            </a:r>
          </a:p>
          <a:p>
            <a:pPr algn="r">
              <a:buNone/>
            </a:pPr>
            <a:r>
              <a:rPr lang="fa-IR" sz="2900" dirty="0" smtClean="0">
                <a:solidFill>
                  <a:srgbClr val="FF0000"/>
                </a:solidFill>
                <a:cs typeface="B Nazanin" pitchFamily="2" charset="-78"/>
              </a:rPr>
              <a:t>3- انجام حسابرسی و خدمات مالی و مدیریت موردی و ارجاعی از سوی مدیر عامل سازمان تامین اجتماعی </a:t>
            </a:r>
          </a:p>
          <a:p>
            <a:pPr algn="r">
              <a:buNone/>
            </a:pPr>
            <a:r>
              <a:rPr lang="fa-IR" sz="2900" dirty="0" smtClean="0">
                <a:solidFill>
                  <a:srgbClr val="FF0000"/>
                </a:solidFill>
                <a:cs typeface="B Nazanin" pitchFamily="2" charset="-78"/>
              </a:rPr>
              <a:t>4- انجام تحقیقات و مطالعات لازم به منظور کسب آخرین   اطلاعات در زمینه حسابداری و حسابرسی</a:t>
            </a:r>
            <a:endParaRPr lang="en-US" sz="2900" dirty="0">
              <a:solidFill>
                <a:srgbClr val="FF0000"/>
              </a:solidFill>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876712"/>
          </a:xfrm>
        </p:spPr>
        <p:txBody>
          <a:bodyPr>
            <a:normAutofit/>
          </a:bodyPr>
          <a:lstStyle/>
          <a:p>
            <a:pPr algn="r"/>
            <a:r>
              <a:rPr lang="fa-IR" sz="3400" dirty="0" smtClean="0">
                <a:solidFill>
                  <a:schemeClr val="tx1"/>
                </a:solidFill>
                <a:cs typeface="B Zar" pitchFamily="2" charset="-78"/>
              </a:rPr>
              <a:t>استانداردهای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412776"/>
            <a:ext cx="7355160" cy="5042960"/>
          </a:xfrm>
        </p:spPr>
        <p:txBody>
          <a:bodyPr>
            <a:normAutofit/>
          </a:bodyPr>
          <a:lstStyle/>
          <a:p>
            <a:pPr algn="r">
              <a:buNone/>
            </a:pPr>
            <a:r>
              <a:rPr lang="fa-IR" sz="3000" dirty="0" smtClean="0">
                <a:cs typeface="B Nazanin" pitchFamily="2" charset="-78"/>
              </a:rPr>
              <a:t>استانداردهای حسابرسی بیمه تامین اجتماعی به شرح زیر می باشد:</a:t>
            </a:r>
          </a:p>
          <a:p>
            <a:pPr algn="r">
              <a:buNone/>
            </a:pPr>
            <a:r>
              <a:rPr lang="fa-IR" sz="3000" dirty="0" smtClean="0">
                <a:solidFill>
                  <a:srgbClr val="FF0000"/>
                </a:solidFill>
                <a:cs typeface="B Nazanin" pitchFamily="2" charset="-78"/>
              </a:rPr>
              <a:t>1- استاندارد حسابرسی 230- مستندسازی</a:t>
            </a:r>
          </a:p>
          <a:p>
            <a:pPr algn="r">
              <a:buNone/>
            </a:pPr>
            <a:r>
              <a:rPr lang="fa-IR" sz="3000" dirty="0" smtClean="0">
                <a:cs typeface="B Nazanin" pitchFamily="2" charset="-78"/>
              </a:rPr>
              <a:t>هدف این استاندارد، ارائه استانداردها و راهنماییهای لازم در ارتباط با مستند سازی است. فهرست سایر استانداردهای حاوی الزامات و راهنماییهای ویژه مستندسازی در پیوست ارائه شده است .</a:t>
            </a:r>
          </a:p>
          <a:p>
            <a:pPr algn="r">
              <a:buNone/>
            </a:pPr>
            <a:r>
              <a:rPr lang="fa-IR" sz="3000" u="sng" dirty="0" smtClean="0">
                <a:solidFill>
                  <a:srgbClr val="002060"/>
                </a:solidFill>
                <a:cs typeface="B Nazanin" pitchFamily="2" charset="-78"/>
                <a:hlinkClick r:id="rId2" action="ppaction://hlinkfile"/>
              </a:rPr>
              <a:t>پیوست</a:t>
            </a:r>
            <a:endParaRPr lang="fa-IR" sz="3000" u="sng" dirty="0" smtClean="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876712"/>
          </a:xfrm>
        </p:spPr>
        <p:txBody>
          <a:bodyPr>
            <a:normAutofit/>
          </a:bodyPr>
          <a:lstStyle/>
          <a:p>
            <a:pPr algn="r"/>
            <a:r>
              <a:rPr lang="fa-IR" sz="3400" dirty="0" smtClean="0">
                <a:solidFill>
                  <a:schemeClr val="tx1"/>
                </a:solidFill>
                <a:cs typeface="B Zar" pitchFamily="2" charset="-78"/>
              </a:rPr>
              <a:t>استاندارد 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340768"/>
            <a:ext cx="7283152" cy="5114968"/>
          </a:xfrm>
        </p:spPr>
        <p:txBody>
          <a:bodyPr>
            <a:normAutofit/>
          </a:bodyPr>
          <a:lstStyle/>
          <a:p>
            <a:pPr algn="r">
              <a:buNone/>
            </a:pPr>
            <a:r>
              <a:rPr lang="fa-IR" sz="3000" dirty="0" smtClean="0">
                <a:solidFill>
                  <a:srgbClr val="FF0000"/>
                </a:solidFill>
                <a:cs typeface="B Nazanin" pitchFamily="2" charset="-78"/>
              </a:rPr>
              <a:t>2- استاندارد حسابرسی 220- کنترل کیفیت حسابرسی اطلاعات مالی تاریخی</a:t>
            </a:r>
          </a:p>
          <a:p>
            <a:pPr algn="r">
              <a:buNone/>
            </a:pPr>
            <a:r>
              <a:rPr lang="fa-IR" sz="3000" dirty="0" smtClean="0">
                <a:cs typeface="B Nazanin" pitchFamily="2" charset="-78"/>
              </a:rPr>
              <a:t>هدف این استاندارد، ارائه استانداردها و راهنماییهای لازم درباره مسئولیتهای مشخص کارکنان موسسه حسابرسی در مورد روشهای کنترل کیفیت حسابرسی اطلاعات مالی تاریخی(شامل حسابرسی صورتهای مالی) است. این استاندارد لازم است با بخشهای الف و ب آیین رفتار حرفه ای </a:t>
            </a:r>
            <a:r>
              <a:rPr lang="fa-IR" sz="3000" u="sng" dirty="0" smtClean="0">
                <a:solidFill>
                  <a:srgbClr val="0070C0"/>
                </a:solidFill>
                <a:cs typeface="B Nazanin" pitchFamily="2" charset="-78"/>
              </a:rPr>
              <a:t>(</a:t>
            </a:r>
            <a:r>
              <a:rPr lang="fa-IR" sz="3000" u="sng" dirty="0" smtClean="0">
                <a:solidFill>
                  <a:srgbClr val="0070C0"/>
                </a:solidFill>
                <a:cs typeface="B Nazanin" pitchFamily="2" charset="-78"/>
                <a:hlinkClick r:id="rId2" action="ppaction://hlinkfile"/>
              </a:rPr>
              <a:t>نشریه123</a:t>
            </a:r>
            <a:r>
              <a:rPr lang="fa-IR" sz="3000" u="sng" dirty="0" smtClean="0">
                <a:solidFill>
                  <a:srgbClr val="0070C0"/>
                </a:solidFill>
                <a:cs typeface="B Nazanin" pitchFamily="2" charset="-78"/>
              </a:rPr>
              <a:t>)</a:t>
            </a:r>
            <a:r>
              <a:rPr lang="fa-IR" sz="3000" dirty="0" smtClean="0">
                <a:cs typeface="B Nazanin" pitchFamily="2" charset="-78"/>
              </a:rPr>
              <a:t> مطالعه شود.</a:t>
            </a:r>
          </a:p>
          <a:p>
            <a:pPr algn="r">
              <a:buNone/>
            </a:pPr>
            <a:r>
              <a:rPr lang="fa-IR" sz="3000" u="sng" dirty="0" smtClean="0">
                <a:solidFill>
                  <a:srgbClr val="002060"/>
                </a:solidFill>
                <a:cs typeface="B Nazanin" pitchFamily="2" charset="-78"/>
                <a:hlinkClick r:id="rId3" action="ppaction://hlinkfile"/>
              </a:rPr>
              <a:t>پیوست</a:t>
            </a:r>
            <a:endParaRPr lang="en-US" sz="3000" u="sng" dirty="0">
              <a:solidFill>
                <a:srgbClr val="002060"/>
              </a:solidFill>
              <a:cs typeface="B Nazanin" pitchFamily="2" charset="-78"/>
            </a:endParaRPr>
          </a:p>
        </p:txBody>
      </p:sp>
      <p:sp>
        <p:nvSpPr>
          <p:cNvPr id="4" name="Curved Up Arrow 3">
            <a:hlinkClick r:id="rId4"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83152" cy="804704"/>
          </a:xfrm>
        </p:spPr>
        <p:txBody>
          <a:bodyPr>
            <a:normAutofit/>
          </a:bodyPr>
          <a:lstStyle/>
          <a:p>
            <a:pPr algn="r"/>
            <a:r>
              <a:rPr lang="fa-IR" sz="3400" dirty="0" smtClean="0">
                <a:solidFill>
                  <a:schemeClr val="tx1"/>
                </a:solidFill>
                <a:cs typeface="B Zar" pitchFamily="2" charset="-78"/>
              </a:rPr>
              <a:t>استانداردهای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052736"/>
            <a:ext cx="7211144" cy="5403000"/>
          </a:xfrm>
        </p:spPr>
        <p:txBody>
          <a:bodyPr>
            <a:normAutofit/>
          </a:bodyPr>
          <a:lstStyle/>
          <a:p>
            <a:pPr algn="r">
              <a:buNone/>
            </a:pPr>
            <a:r>
              <a:rPr lang="fa-IR" sz="3000" dirty="0" smtClean="0">
                <a:solidFill>
                  <a:srgbClr val="FF0000"/>
                </a:solidFill>
                <a:cs typeface="B Nazanin" pitchFamily="2" charset="-78"/>
              </a:rPr>
              <a:t>3- استاندارد حسابرسی 330- روشهای حسابرسی در برخورد با خطرهای برآوردی</a:t>
            </a:r>
          </a:p>
          <a:p>
            <a:pPr algn="r">
              <a:buNone/>
            </a:pPr>
            <a:r>
              <a:rPr lang="fa-IR" sz="3000" dirty="0" smtClean="0">
                <a:cs typeface="B Nazanin" pitchFamily="2" charset="-78"/>
              </a:rPr>
              <a:t>هدف این استاندارد، ارائه استانداردها و راهنماییهای لازم برای تعیین برخوردهای کلی و طراحی روشهای حسابرسی لازم برای مقابله با خطر برآوردی تحریف با اهمیت در سطح صورتهای مالی و سطح ادعا در حسابرسی صورتهای مالی است. شناخت حسابرس از واحد مورد رسیدگی و محیط آن ،شامل کنترلهای داخلی و برآورد خطر تحریف با اهمیت در </a:t>
            </a:r>
            <a:r>
              <a:rPr lang="fa-IR" sz="3000" dirty="0" smtClean="0">
                <a:solidFill>
                  <a:srgbClr val="0070C0"/>
                </a:solidFill>
                <a:cs typeface="B Nazanin" pitchFamily="2" charset="-78"/>
              </a:rPr>
              <a:t>استاندارد315</a:t>
            </a:r>
            <a:r>
              <a:rPr lang="fa-IR" sz="3000" dirty="0" smtClean="0">
                <a:cs typeface="B Nazanin" pitchFamily="2" charset="-78"/>
              </a:rPr>
              <a:t> توصیف شده است.</a:t>
            </a:r>
          </a:p>
          <a:p>
            <a:pPr algn="r">
              <a:buNone/>
            </a:pPr>
            <a:r>
              <a:rPr lang="fa-IR" sz="3000" u="sng" dirty="0" smtClean="0">
                <a:solidFill>
                  <a:srgbClr val="002060"/>
                </a:solidFill>
                <a:cs typeface="B Nazanin" pitchFamily="2" charset="-78"/>
                <a:hlinkClick r:id="rId2" action="ppaction://hlinkfile"/>
              </a:rPr>
              <a:t>پیوست</a:t>
            </a:r>
            <a:endParaRPr lang="en-US" sz="3000" u="sng" dirty="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83152" cy="876712"/>
          </a:xfrm>
        </p:spPr>
        <p:txBody>
          <a:bodyPr>
            <a:normAutofit/>
          </a:bodyPr>
          <a:lstStyle/>
          <a:p>
            <a:pPr algn="r"/>
            <a:r>
              <a:rPr lang="fa-IR" sz="3400" dirty="0" smtClean="0">
                <a:solidFill>
                  <a:schemeClr val="tx1"/>
                </a:solidFill>
                <a:cs typeface="B Zar" pitchFamily="2" charset="-78"/>
              </a:rPr>
              <a:t>استانداردهای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340768"/>
            <a:ext cx="7283152" cy="5114968"/>
          </a:xfrm>
        </p:spPr>
        <p:txBody>
          <a:bodyPr>
            <a:normAutofit/>
          </a:bodyPr>
          <a:lstStyle/>
          <a:p>
            <a:pPr algn="r">
              <a:buNone/>
            </a:pPr>
            <a:r>
              <a:rPr lang="fa-IR" sz="3000" dirty="0" smtClean="0">
                <a:solidFill>
                  <a:srgbClr val="FF0000"/>
                </a:solidFill>
                <a:cs typeface="B Nazanin" pitchFamily="2" charset="-78"/>
              </a:rPr>
              <a:t>4- استاندارد حسابرسی 315- شناخت واحد مورد رسیدگی و محیط آن و برآورد خطرهای تحریف با اهمیت</a:t>
            </a:r>
          </a:p>
          <a:p>
            <a:pPr algn="r">
              <a:buNone/>
            </a:pPr>
            <a:r>
              <a:rPr lang="fa-IR" sz="3000" dirty="0" smtClean="0">
                <a:cs typeface="B Nazanin" pitchFamily="2" charset="-78"/>
              </a:rPr>
              <a:t>هدف این استاندارد، ارائه استانداردها و راهنماییهای لازم درباره کسب شناخت از واحد مورد رسیدگی و محیط آن شامل کنترلهای داخلی و برآورد خطرهای تحریف با اهمیت در حسابرسی صورتهای مالی است .الزامات و راهنماییهای این بخش لازم است که در سایر بخشها بکار گرفته شود.</a:t>
            </a:r>
          </a:p>
          <a:p>
            <a:pPr algn="r">
              <a:buNone/>
            </a:pPr>
            <a:r>
              <a:rPr lang="fa-IR" sz="3000" u="sng" dirty="0" smtClean="0">
                <a:solidFill>
                  <a:srgbClr val="002060"/>
                </a:solidFill>
                <a:cs typeface="B Nazanin" pitchFamily="2" charset="-78"/>
                <a:hlinkClick r:id="rId2" action="ppaction://hlinkfile"/>
              </a:rPr>
              <a:t>پیوست</a:t>
            </a:r>
            <a:endParaRPr lang="en-US" sz="3000" u="sng" dirty="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283152" cy="504056"/>
          </a:xfrm>
        </p:spPr>
        <p:txBody>
          <a:bodyPr>
            <a:normAutofit fontScale="90000"/>
          </a:bodyPr>
          <a:lstStyle/>
          <a:p>
            <a:pPr algn="r"/>
            <a:r>
              <a:rPr lang="fa-IR" dirty="0" smtClean="0">
                <a:solidFill>
                  <a:schemeClr val="tx1"/>
                </a:solidFill>
                <a:latin typeface="Arabic Typesetting" pitchFamily="66" charset="-78"/>
                <a:cs typeface="B Zar" pitchFamily="2" charset="-78"/>
              </a:rPr>
              <a:t>تاریخچه سازمان تامین اجتماعی</a:t>
            </a:r>
            <a:endParaRPr lang="en-US" dirty="0">
              <a:solidFill>
                <a:schemeClr val="tx1"/>
              </a:solidFill>
              <a:latin typeface="Arabic Typesetting" pitchFamily="66" charset="-78"/>
              <a:cs typeface="B Zar" pitchFamily="2" charset="-78"/>
            </a:endParaRPr>
          </a:p>
        </p:txBody>
      </p:sp>
      <p:sp>
        <p:nvSpPr>
          <p:cNvPr id="3" name="Content Placeholder 2"/>
          <p:cNvSpPr>
            <a:spLocks noGrp="1"/>
          </p:cNvSpPr>
          <p:nvPr>
            <p:ph idx="1"/>
          </p:nvPr>
        </p:nvSpPr>
        <p:spPr>
          <a:xfrm>
            <a:off x="214282" y="764704"/>
            <a:ext cx="7526070" cy="5691032"/>
          </a:xfrm>
        </p:spPr>
        <p:txBody>
          <a:bodyPr>
            <a:normAutofit/>
          </a:bodyPr>
          <a:lstStyle/>
          <a:p>
            <a:pPr algn="r">
              <a:buNone/>
            </a:pPr>
            <a:r>
              <a:rPr lang="fa-IR" sz="2800" dirty="0" smtClean="0">
                <a:cs typeface="B Nazanin" pitchFamily="2" charset="-78"/>
              </a:rPr>
              <a:t>فعالیت  بیمه های اجتماعی در ایران با تشکیل صندوق احتیاط کارگران شبکه راه آهن کشور در سال 1310 پایه ریزی شد گسترش شمول حمایت های بیمه ای منجر به تصویب لایحه بیمه کارگران در 29 آبان ماه 1322 وسپس تصویب لایحه بیمه های اجتماعی کارگران در سال 1332 و آغاز به کار سازمان بیمه های اجتماعی کارگران شد.</a:t>
            </a:r>
          </a:p>
          <a:p>
            <a:pPr algn="r">
              <a:buNone/>
            </a:pPr>
            <a:r>
              <a:rPr lang="fa-IR" sz="2800" dirty="0" smtClean="0">
                <a:cs typeface="B Nazanin" pitchFamily="2" charset="-78"/>
              </a:rPr>
              <a:t>سازمان بیمه های اجتماعی گارگران در سال 1342 بنا به پیشنهاد وزارت کار و امور اجتماعی و تایید هیات وزیران وقت به سازمان بیمه های اجتماعی تغییر نام یافت ودر نهایت در تیرماه 1354 با گسترش یافتن دامنه پوشش و شمول تعهدات آن و ادغام برخی سازمان های بیمه تامین اجتماعی دیگر </a:t>
            </a:r>
            <a:r>
              <a:rPr lang="fa-IR" sz="2800" dirty="0" smtClean="0">
                <a:solidFill>
                  <a:srgbClr val="FF0000"/>
                </a:solidFill>
                <a:cs typeface="B Nazanin" pitchFamily="2" charset="-78"/>
              </a:rPr>
              <a:t>سازمان تامین اجتماعی </a:t>
            </a:r>
            <a:r>
              <a:rPr lang="fa-IR" sz="2800" dirty="0" smtClean="0">
                <a:cs typeface="B Nazanin" pitchFamily="2" charset="-78"/>
              </a:rPr>
              <a:t>تشکیل شد</a:t>
            </a:r>
            <a:r>
              <a:rPr lang="fa-IR" sz="2800" dirty="0" smtClean="0">
                <a:cs typeface="B Nazanin" pitchFamily="2" charset="-78"/>
              </a:rPr>
              <a:t>.</a:t>
            </a:r>
            <a:endParaRPr lang="fa-IR" sz="2800" dirty="0" smtClean="0">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83152" cy="948720"/>
          </a:xfrm>
        </p:spPr>
        <p:txBody>
          <a:bodyPr>
            <a:normAutofit/>
          </a:bodyPr>
          <a:lstStyle/>
          <a:p>
            <a:pPr algn="r"/>
            <a:r>
              <a:rPr lang="fa-IR" sz="3400" dirty="0" smtClean="0">
                <a:solidFill>
                  <a:schemeClr val="tx1"/>
                </a:solidFill>
                <a:cs typeface="B Zar" pitchFamily="2" charset="-78"/>
              </a:rPr>
              <a:t>استاندارد 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556792"/>
            <a:ext cx="7211144" cy="4898944"/>
          </a:xfrm>
        </p:spPr>
        <p:txBody>
          <a:bodyPr>
            <a:normAutofit/>
          </a:bodyPr>
          <a:lstStyle/>
          <a:p>
            <a:pPr algn="r">
              <a:buNone/>
            </a:pPr>
            <a:r>
              <a:rPr lang="fa-IR" sz="3000" dirty="0" smtClean="0">
                <a:solidFill>
                  <a:srgbClr val="FF0000"/>
                </a:solidFill>
                <a:cs typeface="B Nazanin" pitchFamily="2" charset="-78"/>
              </a:rPr>
              <a:t>5- استاندارد حسابرسی 200- هدف و اصول کلی حسابرسی صورتهای مالی</a:t>
            </a:r>
          </a:p>
          <a:p>
            <a:pPr algn="r">
              <a:buNone/>
            </a:pPr>
            <a:r>
              <a:rPr lang="fa-IR" sz="3000" dirty="0" smtClean="0">
                <a:cs typeface="B Nazanin" pitchFamily="2" charset="-78"/>
              </a:rPr>
              <a:t>هدف حسابرسي صورتهاي مالي اين است كه حسابرس بتوانددرباره این که آیا صورتهای مالی از تمام جنبه های با اهمیت طبق استانداردهای حسابداری تهیه شده است یا خیر ؟ اظهار نظر می کند.</a:t>
            </a:r>
          </a:p>
          <a:p>
            <a:pPr algn="r">
              <a:buNone/>
            </a:pPr>
            <a:r>
              <a:rPr lang="fa-IR" sz="3000" u="sng" dirty="0" smtClean="0">
                <a:solidFill>
                  <a:srgbClr val="002060"/>
                </a:solidFill>
                <a:cs typeface="B Nazanin" pitchFamily="2" charset="-78"/>
                <a:hlinkClick r:id="rId2" action="ppaction://hlinkfile"/>
              </a:rPr>
              <a:t>پیوست</a:t>
            </a:r>
            <a:endParaRPr lang="en-US" sz="3000" u="sng" dirty="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l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876712"/>
          </a:xfrm>
        </p:spPr>
        <p:txBody>
          <a:bodyPr>
            <a:normAutofit/>
          </a:bodyPr>
          <a:lstStyle/>
          <a:p>
            <a:pPr algn="r"/>
            <a:r>
              <a:rPr lang="fa-IR" sz="3400" dirty="0" smtClean="0">
                <a:solidFill>
                  <a:schemeClr val="tx1"/>
                </a:solidFill>
                <a:cs typeface="B Zar" pitchFamily="2" charset="-78"/>
              </a:rPr>
              <a:t>استانداردهای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340768"/>
            <a:ext cx="7211144" cy="5114968"/>
          </a:xfrm>
        </p:spPr>
        <p:txBody>
          <a:bodyPr>
            <a:normAutofit/>
          </a:bodyPr>
          <a:lstStyle/>
          <a:p>
            <a:pPr algn="r">
              <a:buNone/>
            </a:pPr>
            <a:r>
              <a:rPr lang="fa-IR" sz="3000" dirty="0" smtClean="0">
                <a:solidFill>
                  <a:srgbClr val="FF0000"/>
                </a:solidFill>
                <a:cs typeface="B Nazanin" pitchFamily="2" charset="-78"/>
              </a:rPr>
              <a:t>6- استاندارد حسابرسی 240- مسئولیت حسابرس در ارتباط با تقلب و اشتباه در حسابرسی صورتهای مالی</a:t>
            </a:r>
          </a:p>
          <a:p>
            <a:pPr algn="r">
              <a:buNone/>
            </a:pPr>
            <a:r>
              <a:rPr lang="fa-IR" sz="3000" dirty="0" smtClean="0">
                <a:cs typeface="B Nazanin" pitchFamily="2" charset="-78"/>
              </a:rPr>
              <a:t>هدف این استانداردها و راهنماییهای لازم درباره مسئولیت حسابرس در ارتباط با تقلب و اشتباه در حسابرسی صورتهای مالی است اگرچه محور این استاندارد مسئولیت حسابرس درباره تقلب و اشتباه است اما مسئولیت اصلی پیشگیری و کشف تقلب و اشتباه به عهده مدیریت واحد مورد رسیدگی می باشد.</a:t>
            </a:r>
          </a:p>
          <a:p>
            <a:pPr algn="r">
              <a:buNone/>
            </a:pPr>
            <a:r>
              <a:rPr lang="fa-IR" sz="3000" u="sng" dirty="0" smtClean="0">
                <a:solidFill>
                  <a:srgbClr val="002060"/>
                </a:solidFill>
                <a:cs typeface="B Nazanin" pitchFamily="2" charset="-78"/>
                <a:hlinkClick r:id="rId2" action="ppaction://hlinkfile"/>
              </a:rPr>
              <a:t>پیوست</a:t>
            </a:r>
            <a:endParaRPr lang="fa-IR" sz="3000" u="sng" dirty="0" smtClean="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427168" cy="876712"/>
          </a:xfrm>
        </p:spPr>
        <p:txBody>
          <a:bodyPr>
            <a:normAutofit/>
          </a:bodyPr>
          <a:lstStyle/>
          <a:p>
            <a:pPr algn="r"/>
            <a:r>
              <a:rPr lang="fa-IR" sz="3400" dirty="0" smtClean="0">
                <a:solidFill>
                  <a:schemeClr val="tx1"/>
                </a:solidFill>
                <a:cs typeface="B Zar" pitchFamily="2" charset="-78"/>
              </a:rPr>
              <a:t>استانداردهای حسابرسی بیمه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412776"/>
            <a:ext cx="7211144" cy="5042960"/>
          </a:xfrm>
        </p:spPr>
        <p:txBody>
          <a:bodyPr>
            <a:normAutofit/>
          </a:bodyPr>
          <a:lstStyle/>
          <a:p>
            <a:pPr algn="r">
              <a:buNone/>
            </a:pPr>
            <a:r>
              <a:rPr lang="fa-IR" sz="3000" dirty="0" smtClean="0">
                <a:solidFill>
                  <a:srgbClr val="FF0000"/>
                </a:solidFill>
                <a:cs typeface="B Nazanin" pitchFamily="2" charset="-78"/>
              </a:rPr>
              <a:t>7- استاندارد حسابرسی 500- شواهد حسابرسی</a:t>
            </a:r>
          </a:p>
          <a:p>
            <a:pPr algn="r">
              <a:buNone/>
            </a:pPr>
            <a:r>
              <a:rPr lang="fa-IR" sz="3000" dirty="0" smtClean="0">
                <a:cs typeface="B Nazanin" pitchFamily="2" charset="-78"/>
              </a:rPr>
              <a:t>هدف این استاندارد ارائه استانداردها و راهنماییهای لازم درباره انواع شواهد حسابرسی کمیت و کیفیت شواهد حسابرسی و روشهای کسب این گونه شواهد در حسابرسی صورتهای مالی است.</a:t>
            </a:r>
          </a:p>
          <a:p>
            <a:pPr algn="r">
              <a:buNone/>
            </a:pPr>
            <a:r>
              <a:rPr lang="fa-IR" sz="3000" u="sng" dirty="0" smtClean="0">
                <a:solidFill>
                  <a:srgbClr val="002060"/>
                </a:solidFill>
                <a:cs typeface="B Nazanin" pitchFamily="2" charset="-78"/>
                <a:hlinkClick r:id="rId2" action="ppaction://hlinkfile"/>
              </a:rPr>
              <a:t>پیوست</a:t>
            </a:r>
            <a:endParaRPr lang="en-US" sz="3000" u="sng" dirty="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20040"/>
            <a:ext cx="8106124" cy="948720"/>
          </a:xfrm>
        </p:spPr>
        <p:txBody>
          <a:bodyPr>
            <a:noAutofit/>
          </a:bodyPr>
          <a:lstStyle/>
          <a:p>
            <a:pPr algn="r"/>
            <a:r>
              <a:rPr lang="fa-IR" sz="3300" dirty="0" smtClean="0">
                <a:solidFill>
                  <a:schemeClr val="tx1"/>
                </a:solidFill>
                <a:cs typeface="B Zar" pitchFamily="2" charset="-78"/>
              </a:rPr>
              <a:t>بخشنامه ودستورالعمل حسابرسی بیمه تامین اجتماعی</a:t>
            </a:r>
            <a:endParaRPr lang="en-US" sz="3300" dirty="0">
              <a:solidFill>
                <a:schemeClr val="tx1"/>
              </a:solidFill>
              <a:cs typeface="B Zar" pitchFamily="2" charset="-78"/>
            </a:endParaRPr>
          </a:p>
        </p:txBody>
      </p:sp>
      <p:sp>
        <p:nvSpPr>
          <p:cNvPr id="3" name="Content Placeholder 2"/>
          <p:cNvSpPr>
            <a:spLocks noGrp="1"/>
          </p:cNvSpPr>
          <p:nvPr>
            <p:ph idx="1"/>
          </p:nvPr>
        </p:nvSpPr>
        <p:spPr>
          <a:xfrm>
            <a:off x="502920" y="1268760"/>
            <a:ext cx="7957512" cy="4464496"/>
          </a:xfrm>
        </p:spPr>
        <p:txBody>
          <a:bodyPr>
            <a:normAutofit/>
          </a:bodyPr>
          <a:lstStyle/>
          <a:p>
            <a:pPr algn="r">
              <a:buNone/>
            </a:pPr>
            <a:r>
              <a:rPr lang="fa-IR" sz="3000" dirty="0" smtClean="0">
                <a:cs typeface="B Nazanin" pitchFamily="2" charset="-78"/>
              </a:rPr>
              <a:t>بخشنامه و دستورالعمل  مختلف حسابرسی بیمه تامین اجتماعی به شرح زیر می باشد:</a:t>
            </a:r>
          </a:p>
          <a:p>
            <a:pPr algn="r">
              <a:buNone/>
            </a:pPr>
            <a:r>
              <a:rPr lang="fa-IR" sz="3000" dirty="0" smtClean="0">
                <a:solidFill>
                  <a:srgbClr val="FF0000"/>
                </a:solidFill>
                <a:cs typeface="B Nazanin" pitchFamily="2" charset="-78"/>
              </a:rPr>
              <a:t>1- دستورالعمل نحوه رسیدگی دفاتر و اسناد و مدارک کارفرمایان مشمول قانون تامین اجتماعی و خلاصه ای از بخشنامه های 11 و11/1 جدید درآمد مرتبط با حسابرسی بیمه ای</a:t>
            </a:r>
          </a:p>
          <a:p>
            <a:pPr algn="r">
              <a:buNone/>
            </a:pPr>
            <a:r>
              <a:rPr lang="fa-IR" sz="3000" u="sng" dirty="0" smtClean="0">
                <a:solidFill>
                  <a:srgbClr val="002060"/>
                </a:solidFill>
                <a:cs typeface="B Nazanin" pitchFamily="2" charset="-78"/>
                <a:hlinkClick r:id="rId2" action="ppaction://hlinkfile"/>
              </a:rPr>
              <a:t>پیوست</a:t>
            </a:r>
            <a:endParaRPr lang="fa-IR" sz="3000" u="sng" dirty="0" smtClean="0">
              <a:solidFill>
                <a:srgbClr val="002060"/>
              </a:solidFill>
              <a:cs typeface="B Nazanin" pitchFamily="2" charset="-78"/>
            </a:endParaRPr>
          </a:p>
        </p:txBody>
      </p:sp>
      <p:sp>
        <p:nvSpPr>
          <p:cNvPr id="4" name="Curved Up Arrow 3">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268760"/>
            <a:ext cx="8183880" cy="792088"/>
          </a:xfrm>
        </p:spPr>
        <p:txBody>
          <a:bodyPr>
            <a:normAutofit fontScale="90000"/>
          </a:bodyPr>
          <a:lstStyle/>
          <a:p>
            <a:r>
              <a:rPr lang="fa-IR" dirty="0" smtClean="0"/>
              <a:t>												</a:t>
            </a:r>
            <a:endParaRPr lang="en-US" dirty="0"/>
          </a:p>
        </p:txBody>
      </p:sp>
      <p:sp>
        <p:nvSpPr>
          <p:cNvPr id="3" name="Content Placeholder 2"/>
          <p:cNvSpPr>
            <a:spLocks noGrp="1"/>
          </p:cNvSpPr>
          <p:nvPr>
            <p:ph idx="1"/>
          </p:nvPr>
        </p:nvSpPr>
        <p:spPr>
          <a:xfrm>
            <a:off x="502920" y="530352"/>
            <a:ext cx="8245544" cy="5418928"/>
          </a:xfrm>
        </p:spPr>
        <p:txBody>
          <a:bodyPr>
            <a:normAutofit/>
          </a:bodyPr>
          <a:lstStyle/>
          <a:p>
            <a:pPr algn="r">
              <a:buNone/>
            </a:pPr>
            <a:r>
              <a:rPr lang="fa-IR" sz="3300" b="1" dirty="0" smtClean="0">
                <a:effectLst>
                  <a:outerShdw blurRad="38100" dist="38100" dir="2700000" algn="tl">
                    <a:srgbClr val="000000">
                      <a:alpha val="43137"/>
                    </a:srgbClr>
                  </a:outerShdw>
                </a:effectLst>
                <a:cs typeface="B Zar" pitchFamily="2" charset="-78"/>
              </a:rPr>
              <a:t>  بخشنامه و دستورالعمل حسابرسی بیمه تامین اجتماعی</a:t>
            </a:r>
          </a:p>
          <a:p>
            <a:pPr algn="r">
              <a:buNone/>
            </a:pPr>
            <a:r>
              <a:rPr lang="fa-IR" sz="3300" b="1" dirty="0" smtClean="0">
                <a:effectLst>
                  <a:outerShdw blurRad="38100" dist="38100" dir="2700000" algn="tl">
                    <a:srgbClr val="000000">
                      <a:alpha val="43137"/>
                    </a:srgbClr>
                  </a:outerShdw>
                </a:effectLst>
                <a:cs typeface="B Zar" pitchFamily="2" charset="-78"/>
              </a:rPr>
              <a:t>   </a:t>
            </a:r>
          </a:p>
          <a:p>
            <a:pPr algn="r">
              <a:buNone/>
            </a:pPr>
            <a:r>
              <a:rPr lang="fa-IR" sz="3300" b="1" dirty="0" smtClean="0">
                <a:effectLst>
                  <a:outerShdw blurRad="38100" dist="38100" dir="2700000" algn="tl">
                    <a:srgbClr val="000000">
                      <a:alpha val="43137"/>
                    </a:srgbClr>
                  </a:outerShdw>
                </a:effectLst>
                <a:cs typeface="B Zar" pitchFamily="2" charset="-78"/>
              </a:rPr>
              <a:t>   </a:t>
            </a:r>
            <a:r>
              <a:rPr lang="fa-IR" sz="3000" dirty="0" smtClean="0">
                <a:solidFill>
                  <a:srgbClr val="FF0000"/>
                </a:solidFill>
                <a:cs typeface="B Nazanin" pitchFamily="2" charset="-78"/>
              </a:rPr>
              <a:t>2- بخشنامه 14 جدید درآمد- دستورالعمل حق بیمه قراردادهای          پیمانکاری و مهندسین مشاور( نحوه محاسبه و وصول وصدور         مفاصاحساب)  </a:t>
            </a:r>
          </a:p>
          <a:p>
            <a:pPr algn="r">
              <a:buNone/>
            </a:pPr>
            <a:r>
              <a:rPr lang="fa-IR" sz="3300" b="1" dirty="0" smtClean="0">
                <a:effectLst>
                  <a:outerShdw blurRad="38100" dist="38100" dir="2700000" algn="tl">
                    <a:srgbClr val="000000">
                      <a:alpha val="43137"/>
                    </a:srgbClr>
                  </a:outerShdw>
                </a:effectLst>
                <a:cs typeface="B Zar" pitchFamily="2" charset="-78"/>
              </a:rPr>
              <a:t>        </a:t>
            </a:r>
            <a:r>
              <a:rPr lang="fa-IR" sz="3000" u="sng" dirty="0" smtClean="0">
                <a:solidFill>
                  <a:srgbClr val="002060"/>
                </a:solidFill>
                <a:cs typeface="B Nazanin" pitchFamily="2" charset="-78"/>
                <a:hlinkClick r:id="rId2" action="ppaction://hlinkfile"/>
              </a:rPr>
              <a:t>پیوست</a:t>
            </a:r>
            <a:r>
              <a:rPr lang="fa-IR" sz="3300" b="1" dirty="0" smtClean="0">
                <a:effectLst>
                  <a:outerShdw blurRad="38100" dist="38100" dir="2700000" algn="tl">
                    <a:srgbClr val="000000">
                      <a:alpha val="43137"/>
                    </a:srgbClr>
                  </a:outerShdw>
                </a:effectLst>
                <a:cs typeface="B Zar" pitchFamily="2" charset="-78"/>
              </a:rPr>
              <a:t> </a:t>
            </a:r>
          </a:p>
          <a:p>
            <a:pPr algn="r">
              <a:buNone/>
            </a:pPr>
            <a:r>
              <a:rPr lang="fa-IR" sz="3300" b="1" dirty="0" smtClean="0">
                <a:effectLst>
                  <a:outerShdw blurRad="38100" dist="38100" dir="2700000" algn="tl">
                    <a:srgbClr val="000000">
                      <a:alpha val="43137"/>
                    </a:srgbClr>
                  </a:outerShdw>
                </a:effectLst>
                <a:cs typeface="B Zar" pitchFamily="2" charset="-78"/>
              </a:rPr>
              <a:t>   </a:t>
            </a:r>
            <a:r>
              <a:rPr lang="fa-IR" sz="3000" dirty="0" smtClean="0">
                <a:solidFill>
                  <a:srgbClr val="FF0000"/>
                </a:solidFill>
                <a:cs typeface="B Nazanin" pitchFamily="2" charset="-78"/>
              </a:rPr>
              <a:t>3-  بخشنامه14/2 جدید درآمد- اصلاح دستورالعمل پیمانکاران و           مهندسین مشاور</a:t>
            </a:r>
          </a:p>
          <a:p>
            <a:pPr algn="r">
              <a:buNone/>
            </a:pPr>
            <a:r>
              <a:rPr lang="fa-IR" sz="3300" b="1" dirty="0" smtClean="0">
                <a:effectLst>
                  <a:outerShdw blurRad="38100" dist="38100" dir="2700000" algn="tl">
                    <a:srgbClr val="000000">
                      <a:alpha val="43137"/>
                    </a:srgbClr>
                  </a:outerShdw>
                </a:effectLst>
                <a:cs typeface="B Zar" pitchFamily="2" charset="-78"/>
              </a:rPr>
              <a:t>        </a:t>
            </a:r>
            <a:r>
              <a:rPr lang="fa-IR" sz="3000" u="sng" dirty="0" smtClean="0">
                <a:solidFill>
                  <a:srgbClr val="002060"/>
                </a:solidFill>
                <a:cs typeface="B Nazanin" pitchFamily="2" charset="-78"/>
                <a:hlinkClick r:id="rId3" action="ppaction://hlinkfile"/>
              </a:rPr>
              <a:t>پیوست</a:t>
            </a:r>
            <a:r>
              <a:rPr lang="fa-IR" sz="3300" b="1" dirty="0" smtClean="0">
                <a:effectLst>
                  <a:outerShdw blurRad="38100" dist="38100" dir="2700000" algn="tl">
                    <a:srgbClr val="000000">
                      <a:alpha val="43137"/>
                    </a:srgbClr>
                  </a:outerShdw>
                </a:effectLst>
                <a:cs typeface="B Zar" pitchFamily="2" charset="-78"/>
              </a:rPr>
              <a:t>   </a:t>
            </a:r>
          </a:p>
        </p:txBody>
      </p:sp>
      <p:sp>
        <p:nvSpPr>
          <p:cNvPr id="4" name="Curved Up Arrow 3">
            <a:hlinkClick r:id="rId4"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2173447" flipV="1">
            <a:off x="-708144" y="14019835"/>
            <a:ext cx="7453456" cy="72008"/>
          </a:xfrm>
        </p:spPr>
        <p:txBody>
          <a:bodyPr>
            <a:normAutofit fontScale="90000"/>
          </a:bodyPr>
          <a:lstStyle/>
          <a:p>
            <a:endParaRPr lang="en-US" dirty="0"/>
          </a:p>
        </p:txBody>
      </p:sp>
      <p:sp>
        <p:nvSpPr>
          <p:cNvPr id="3" name="Content Placeholder 2"/>
          <p:cNvSpPr>
            <a:spLocks noGrp="1"/>
          </p:cNvSpPr>
          <p:nvPr>
            <p:ph idx="1"/>
          </p:nvPr>
        </p:nvSpPr>
        <p:spPr>
          <a:xfrm>
            <a:off x="467544" y="476672"/>
            <a:ext cx="8183880" cy="5616624"/>
          </a:xfrm>
        </p:spPr>
        <p:txBody>
          <a:bodyPr>
            <a:normAutofit/>
          </a:bodyPr>
          <a:lstStyle/>
          <a:p>
            <a:pPr algn="r">
              <a:buNone/>
            </a:pPr>
            <a:r>
              <a:rPr lang="fa-IR" sz="3300" b="1" dirty="0" smtClean="0">
                <a:effectLst>
                  <a:outerShdw blurRad="38100" dist="38100" dir="2700000" algn="tl">
                    <a:srgbClr val="000000">
                      <a:alpha val="43137"/>
                    </a:srgbClr>
                  </a:outerShdw>
                </a:effectLst>
                <a:cs typeface="B Zar" pitchFamily="2" charset="-78"/>
              </a:rPr>
              <a:t> بخشنامه و دستورالعمل حسابرسی بیمه تامین اجتماعی</a:t>
            </a:r>
          </a:p>
          <a:p>
            <a:pPr algn="r">
              <a:buNone/>
            </a:pPr>
            <a:r>
              <a:rPr lang="fa-IR" sz="3600" b="1" dirty="0" smtClean="0">
                <a:effectLst>
                  <a:outerShdw blurRad="38100" dist="38100" dir="2700000" algn="tl">
                    <a:srgbClr val="000000">
                      <a:alpha val="43137"/>
                    </a:srgbClr>
                  </a:outerShdw>
                </a:effectLst>
                <a:cs typeface="B Zar" pitchFamily="2" charset="-78"/>
              </a:rPr>
              <a:t> </a:t>
            </a:r>
            <a:endParaRPr lang="en-US" sz="3600" b="1" dirty="0" smtClean="0">
              <a:effectLst>
                <a:outerShdw blurRad="38100" dist="38100" dir="2700000" algn="tl">
                  <a:srgbClr val="000000">
                    <a:alpha val="43137"/>
                  </a:srgbClr>
                </a:outerShdw>
              </a:effectLst>
              <a:cs typeface="B Zar" pitchFamily="2" charset="-78"/>
            </a:endParaRPr>
          </a:p>
          <a:p>
            <a:pPr algn="r">
              <a:buNone/>
            </a:pPr>
            <a:r>
              <a:rPr lang="en-US" sz="3600" b="1" dirty="0" smtClean="0">
                <a:effectLst>
                  <a:outerShdw blurRad="38100" dist="38100" dir="2700000" algn="tl">
                    <a:srgbClr val="000000">
                      <a:alpha val="43137"/>
                    </a:srgbClr>
                  </a:outerShdw>
                </a:effectLst>
                <a:cs typeface="B Zar" pitchFamily="2" charset="-78"/>
              </a:rPr>
              <a:t>  </a:t>
            </a:r>
            <a:r>
              <a:rPr lang="fa-IR" sz="3000" dirty="0" smtClean="0">
                <a:cs typeface="B Nazanin" pitchFamily="2" charset="-78"/>
              </a:rPr>
              <a:t>    </a:t>
            </a:r>
            <a:r>
              <a:rPr lang="fa-IR" sz="3000" dirty="0" smtClean="0">
                <a:solidFill>
                  <a:srgbClr val="FF0000"/>
                </a:solidFill>
                <a:cs typeface="B Nazanin" pitchFamily="2" charset="-78"/>
              </a:rPr>
              <a:t>4- بخشنامه 14/3 جدید درآمد- دستورالعمل نحوه شناسائی            قرارداد های فناوری اطلاعات و ارتباطات ومحاسبه بیمه              کارکنان شاغل در قراردادهای مذکور</a:t>
            </a:r>
            <a:r>
              <a:rPr lang="fa-IR" sz="3600" b="1" dirty="0" smtClean="0">
                <a:solidFill>
                  <a:srgbClr val="FF0000"/>
                </a:solidFill>
                <a:effectLst>
                  <a:outerShdw blurRad="38100" dist="38100" dir="2700000" algn="tl">
                    <a:srgbClr val="000000">
                      <a:alpha val="43137"/>
                    </a:srgbClr>
                  </a:outerShdw>
                </a:effectLst>
                <a:cs typeface="B Zar" pitchFamily="2" charset="-78"/>
              </a:rPr>
              <a:t>       </a:t>
            </a:r>
            <a:r>
              <a:rPr lang="fa-IR" sz="3000" u="sng" dirty="0" smtClean="0">
                <a:solidFill>
                  <a:srgbClr val="002060"/>
                </a:solidFill>
                <a:cs typeface="B Nazanin" pitchFamily="2" charset="-78"/>
                <a:hlinkClick r:id="rId2" action="ppaction://hlinkfile"/>
              </a:rPr>
              <a:t>پیوست</a:t>
            </a:r>
            <a:r>
              <a:rPr lang="fa-IR" sz="3200" dirty="0" smtClean="0">
                <a:solidFill>
                  <a:srgbClr val="FF0000"/>
                </a:solidFill>
                <a:cs typeface="B Nazanin" pitchFamily="2" charset="-78"/>
              </a:rPr>
              <a:t> </a:t>
            </a:r>
          </a:p>
          <a:p>
            <a:pPr algn="r">
              <a:buNone/>
            </a:pPr>
            <a:r>
              <a:rPr lang="fa-IR" sz="3000" dirty="0" smtClean="0">
                <a:cs typeface="B Nazanin" pitchFamily="2" charset="-78"/>
              </a:rPr>
              <a:t>    </a:t>
            </a:r>
            <a:r>
              <a:rPr lang="fa-IR" sz="3000" dirty="0" smtClean="0">
                <a:solidFill>
                  <a:srgbClr val="FF0000"/>
                </a:solidFill>
                <a:cs typeface="B Nazanin" pitchFamily="2" charset="-78"/>
              </a:rPr>
              <a:t>5- بخشنامه 14/5 جدید درآمد- نحوه احتساب حق بیمه                  قراردادهای غیرعمرانی ونحوه احتساب جرائم بیمه قرارداد</a:t>
            </a:r>
            <a:endParaRPr lang="fa-IR" sz="3600" b="1" dirty="0" smtClean="0">
              <a:solidFill>
                <a:srgbClr val="FF0000"/>
              </a:solidFill>
              <a:effectLst>
                <a:outerShdw blurRad="38100" dist="38100" dir="2700000" algn="tl">
                  <a:srgbClr val="000000">
                    <a:alpha val="43137"/>
                  </a:srgbClr>
                </a:outerShdw>
              </a:effectLst>
              <a:cs typeface="B Zar" pitchFamily="2" charset="-78"/>
            </a:endParaRPr>
          </a:p>
          <a:p>
            <a:pPr algn="r">
              <a:buNone/>
            </a:pPr>
            <a:r>
              <a:rPr lang="fa-IR" sz="3600" b="1" dirty="0" smtClean="0">
                <a:solidFill>
                  <a:srgbClr val="FF0000"/>
                </a:solidFill>
                <a:effectLst>
                  <a:outerShdw blurRad="38100" dist="38100" dir="2700000" algn="tl">
                    <a:srgbClr val="000000">
                      <a:alpha val="43137"/>
                    </a:srgbClr>
                  </a:outerShdw>
                </a:effectLst>
                <a:cs typeface="B Zar" pitchFamily="2" charset="-78"/>
              </a:rPr>
              <a:t>        </a:t>
            </a:r>
            <a:r>
              <a:rPr lang="fa-IR" sz="3000" dirty="0" smtClean="0">
                <a:solidFill>
                  <a:srgbClr val="FF0000"/>
                </a:solidFill>
                <a:cs typeface="B Nazanin" pitchFamily="2" charset="-78"/>
              </a:rPr>
              <a:t>پیمانکاری </a:t>
            </a:r>
            <a:r>
              <a:rPr lang="fa-IR" sz="3600" b="1" dirty="0" smtClean="0">
                <a:effectLst>
                  <a:outerShdw blurRad="38100" dist="38100" dir="2700000" algn="tl">
                    <a:srgbClr val="000000">
                      <a:alpha val="43137"/>
                    </a:srgbClr>
                  </a:outerShdw>
                </a:effectLst>
                <a:cs typeface="B Zar" pitchFamily="2" charset="-78"/>
              </a:rPr>
              <a:t>                                   </a:t>
            </a:r>
            <a:r>
              <a:rPr lang="fa-IR" sz="3200" u="sng" dirty="0" smtClean="0">
                <a:solidFill>
                  <a:srgbClr val="002060"/>
                </a:solidFill>
                <a:cs typeface="B Nazanin" pitchFamily="2" charset="-78"/>
                <a:hlinkClick r:id="rId3" action="ppaction://hlinkfile"/>
              </a:rPr>
              <a:t>پیوست</a:t>
            </a:r>
            <a:r>
              <a:rPr lang="fa-IR" sz="3600" b="1" dirty="0" smtClean="0">
                <a:effectLst>
                  <a:outerShdw blurRad="38100" dist="38100" dir="2700000" algn="tl">
                    <a:srgbClr val="000000">
                      <a:alpha val="43137"/>
                    </a:srgbClr>
                  </a:outerShdw>
                </a:effectLst>
                <a:cs typeface="B Zar" pitchFamily="2" charset="-78"/>
              </a:rPr>
              <a:t> </a:t>
            </a:r>
            <a:r>
              <a:rPr lang="en-US" sz="3200" b="1" dirty="0" smtClean="0">
                <a:effectLst>
                  <a:outerShdw blurRad="38100" dist="38100" dir="2700000" algn="tl">
                    <a:srgbClr val="000000">
                      <a:alpha val="43137"/>
                    </a:srgbClr>
                  </a:outerShdw>
                </a:effectLst>
                <a:cs typeface="B Zar" pitchFamily="2" charset="-78"/>
              </a:rPr>
              <a:t>   </a:t>
            </a:r>
          </a:p>
        </p:txBody>
      </p:sp>
      <p:sp>
        <p:nvSpPr>
          <p:cNvPr id="5" name="Curved Up Arrow 4">
            <a:hlinkClick r:id="rId4"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965504"/>
            <a:ext cx="7381448" cy="72008"/>
          </a:xfrm>
        </p:spPr>
        <p:txBody>
          <a:bodyPr>
            <a:normAutofit fontScale="90000"/>
          </a:bodyPr>
          <a:lstStyle/>
          <a:p>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t>
            </a:r>
            <a:endParaRPr lang="en-US" dirty="0"/>
          </a:p>
        </p:txBody>
      </p:sp>
      <p:sp>
        <p:nvSpPr>
          <p:cNvPr id="3" name="Content Placeholder 2"/>
          <p:cNvSpPr>
            <a:spLocks noGrp="1"/>
          </p:cNvSpPr>
          <p:nvPr>
            <p:ph idx="1"/>
          </p:nvPr>
        </p:nvSpPr>
        <p:spPr>
          <a:xfrm>
            <a:off x="502920" y="571480"/>
            <a:ext cx="7998170" cy="4153664"/>
          </a:xfrm>
        </p:spPr>
        <p:txBody>
          <a:bodyPr>
            <a:normAutofit/>
          </a:bodyPr>
          <a:lstStyle/>
          <a:p>
            <a:pPr algn="r">
              <a:buNone/>
            </a:pPr>
            <a:r>
              <a:rPr lang="en-US" sz="3400" b="1" dirty="0" smtClean="0">
                <a:solidFill>
                  <a:srgbClr val="FF0000"/>
                </a:solidFill>
                <a:effectLst>
                  <a:outerShdw blurRad="38100" dist="38100" dir="2700000" algn="tl">
                    <a:srgbClr val="000000">
                      <a:alpha val="43137"/>
                    </a:srgbClr>
                  </a:outerShdw>
                </a:effectLst>
                <a:cs typeface="B Zar" pitchFamily="2" charset="-78"/>
              </a:rPr>
              <a:t>      </a:t>
            </a:r>
            <a:r>
              <a:rPr lang="fa-IR" sz="3400" b="1" dirty="0" smtClean="0">
                <a:solidFill>
                  <a:srgbClr val="FF0000"/>
                </a:solidFill>
                <a:effectLst>
                  <a:outerShdw blurRad="38100" dist="38100" dir="2700000" algn="tl">
                    <a:srgbClr val="000000">
                      <a:alpha val="43137"/>
                    </a:srgbClr>
                  </a:outerShdw>
                </a:effectLst>
                <a:cs typeface="B Zar" pitchFamily="2" charset="-78"/>
              </a:rPr>
              <a:t>منابع:</a:t>
            </a:r>
          </a:p>
          <a:p>
            <a:pPr algn="r">
              <a:buNone/>
            </a:pPr>
            <a:r>
              <a:rPr lang="fa-IR" sz="3400" b="1" dirty="0" smtClean="0">
                <a:cs typeface="B Zar" pitchFamily="2" charset="-78"/>
              </a:rPr>
              <a:t>1- سایت سازمان بیمه تامین اجتماعی </a:t>
            </a:r>
          </a:p>
          <a:p>
            <a:pPr algn="r">
              <a:buNone/>
            </a:pPr>
            <a:r>
              <a:rPr lang="fa-IR" sz="3400" b="1" dirty="0" smtClean="0">
                <a:cs typeface="B Zar" pitchFamily="2" charset="-78"/>
              </a:rPr>
              <a:t>2- سایت موسسه حسابرسی تامین اجتماعی</a:t>
            </a:r>
          </a:p>
          <a:p>
            <a:pPr algn="r">
              <a:buNone/>
            </a:pPr>
            <a:r>
              <a:rPr lang="fa-IR" sz="3400" b="1" dirty="0" smtClean="0">
                <a:cs typeface="B Zar" pitchFamily="2" charset="-78"/>
              </a:rPr>
              <a:t>3- سایت سازمان حسابرسی</a:t>
            </a:r>
          </a:p>
          <a:p>
            <a:pPr algn="r">
              <a:buNone/>
            </a:pPr>
            <a:r>
              <a:rPr lang="fa-IR" sz="3400" b="1" dirty="0" smtClean="0">
                <a:cs typeface="B Zar" pitchFamily="2" charset="-78"/>
              </a:rPr>
              <a:t>4- کتاب قوانین بیمه و استانداردهای حسابرسی </a:t>
            </a: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zoom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02920" y="7749479"/>
            <a:ext cx="8183880" cy="45719"/>
          </a:xfrm>
        </p:spPr>
        <p:txBody>
          <a:bodyPr>
            <a:normAutofit fontScale="90000"/>
          </a:bodyPr>
          <a:lstStyle/>
          <a:p>
            <a:endParaRPr lang="en-US" sz="4000" dirty="0">
              <a:solidFill>
                <a:schemeClr val="tx1"/>
              </a:solidFill>
              <a:effectLst/>
              <a:cs typeface="B Zar" pitchFamily="2" charset="-78"/>
            </a:endParaRPr>
          </a:p>
        </p:txBody>
      </p:sp>
      <p:sp>
        <p:nvSpPr>
          <p:cNvPr id="5" name="Content Placeholder 4"/>
          <p:cNvSpPr>
            <a:spLocks noGrp="1"/>
          </p:cNvSpPr>
          <p:nvPr>
            <p:ph idx="1"/>
          </p:nvPr>
        </p:nvSpPr>
        <p:spPr/>
        <p:txBody>
          <a:bodyPr>
            <a:normAutofit/>
          </a:bodyPr>
          <a:lstStyle/>
          <a:p>
            <a:endParaRPr lang="fa-IR" dirty="0" smtClean="0"/>
          </a:p>
          <a:p>
            <a:endParaRPr lang="fa-IR" dirty="0" smtClean="0"/>
          </a:p>
          <a:p>
            <a:pPr algn="ctr">
              <a:buNone/>
            </a:pPr>
            <a:endParaRPr lang="fa-IR" dirty="0" smtClean="0">
              <a:solidFill>
                <a:srgbClr val="002060"/>
              </a:solidFill>
            </a:endParaRPr>
          </a:p>
          <a:p>
            <a:pPr algn="ctr">
              <a:buNone/>
            </a:pPr>
            <a:endParaRPr lang="fa-IR" dirty="0" smtClean="0"/>
          </a:p>
          <a:p>
            <a:pPr algn="ctr">
              <a:buNone/>
            </a:pPr>
            <a:r>
              <a:rPr lang="fa-IR" sz="4400" b="1" dirty="0" smtClean="0">
                <a:solidFill>
                  <a:srgbClr val="0070C0"/>
                </a:solidFill>
                <a:effectLst>
                  <a:outerShdw blurRad="38100" dist="38100" dir="2700000" algn="tl">
                    <a:srgbClr val="000000">
                      <a:alpha val="43137"/>
                    </a:srgbClr>
                  </a:outerShdw>
                </a:effectLst>
                <a:cs typeface="B Zar" pitchFamily="2" charset="-78"/>
              </a:rPr>
              <a:t>از توجه و حوصله شما سپاسگزارم</a:t>
            </a:r>
          </a:p>
          <a:p>
            <a:endParaRPr lang="fa-IR" dirty="0" smtClean="0"/>
          </a:p>
          <a:p>
            <a:pPr>
              <a:buNone/>
            </a:pPr>
            <a:endParaRPr lang="fa-IR" dirty="0" smtClean="0"/>
          </a:p>
          <a:p>
            <a:pPr>
              <a:buNone/>
            </a:pPr>
            <a:endParaRPr lang="fa-IR" dirty="0" smtClean="0"/>
          </a:p>
          <a:p>
            <a:endParaRPr lang="fa-IR" dirty="0" smtClean="0"/>
          </a:p>
          <a:p>
            <a:pPr>
              <a:buNone/>
            </a:pPr>
            <a:endParaRPr lang="fa-IR" dirty="0" smtClean="0"/>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488832" cy="648072"/>
          </a:xfrm>
        </p:spPr>
        <p:txBody>
          <a:bodyPr>
            <a:normAutofit/>
          </a:bodyPr>
          <a:lstStyle/>
          <a:p>
            <a:pPr algn="r"/>
            <a:r>
              <a:rPr lang="fa-IR" sz="3400" dirty="0" smtClean="0">
                <a:solidFill>
                  <a:schemeClr val="tx1"/>
                </a:solidFill>
                <a:cs typeface="B Zar" pitchFamily="2" charset="-78"/>
              </a:rPr>
              <a:t>جمعیت تحت پوشش سازمان تامین اجتماعی </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124744"/>
            <a:ext cx="7427168" cy="5330992"/>
          </a:xfrm>
        </p:spPr>
        <p:txBody>
          <a:bodyPr>
            <a:normAutofit/>
          </a:bodyPr>
          <a:lstStyle/>
          <a:p>
            <a:pPr algn="r">
              <a:buNone/>
            </a:pPr>
            <a:r>
              <a:rPr lang="fa-IR" sz="3000" dirty="0" smtClean="0">
                <a:cs typeface="B Nazanin" pitchFamily="2" charset="-78"/>
              </a:rPr>
              <a:t>جمعیت تحت پوشش ساز مان تامین اجتماعی شامل حدود 13 میلیون نفر </a:t>
            </a:r>
            <a:r>
              <a:rPr lang="fa-IR" sz="3000" dirty="0" smtClean="0">
                <a:solidFill>
                  <a:srgbClr val="FF0000"/>
                </a:solidFill>
                <a:cs typeface="B Nazanin" pitchFamily="2" charset="-78"/>
              </a:rPr>
              <a:t>بیمه شده اصلی </a:t>
            </a:r>
            <a:r>
              <a:rPr lang="fa-IR" sz="3000" dirty="0" smtClean="0">
                <a:cs typeface="B Nazanin" pitchFamily="2" charset="-78"/>
              </a:rPr>
              <a:t>و بیش از 2/5 میلیون نفر </a:t>
            </a:r>
            <a:r>
              <a:rPr lang="fa-IR" sz="3000" dirty="0" smtClean="0">
                <a:solidFill>
                  <a:srgbClr val="FF0000"/>
                </a:solidFill>
                <a:cs typeface="B Nazanin" pitchFamily="2" charset="-78"/>
              </a:rPr>
              <a:t>مستمری بگیر </a:t>
            </a:r>
            <a:r>
              <a:rPr lang="fa-IR" sz="3000" dirty="0" smtClean="0">
                <a:cs typeface="B Nazanin" pitchFamily="2" charset="-78"/>
              </a:rPr>
              <a:t>( بازنشسته، از کار افتاده و باز مانده) است که با احتساب افراد </a:t>
            </a:r>
            <a:r>
              <a:rPr lang="fa-IR" sz="3000" dirty="0" smtClean="0">
                <a:solidFill>
                  <a:srgbClr val="FF0000"/>
                </a:solidFill>
                <a:cs typeface="B Nazanin" pitchFamily="2" charset="-78"/>
              </a:rPr>
              <a:t>تحت تکفل </a:t>
            </a:r>
            <a:r>
              <a:rPr lang="fa-IR" sz="3000" dirty="0" smtClean="0">
                <a:cs typeface="B Nazanin" pitchFamily="2" charset="-78"/>
              </a:rPr>
              <a:t>آنها بالغ بر 39 میلیون نفر می شود.</a:t>
            </a:r>
            <a:endParaRPr lang="en-US" sz="3000" dirty="0">
              <a:cs typeface="B Nazanin" pitchFamily="2" charset="-78"/>
            </a:endParaRPr>
          </a:p>
        </p:txBody>
      </p:sp>
      <p:sp>
        <p:nvSpPr>
          <p:cNvPr id="4" name="Curved Up Arrow 3">
            <a:hlinkClick r:id="rId2" action="ppaction://hlinksldjump"/>
          </p:cNvPr>
          <p:cNvSpPr/>
          <p:nvPr/>
        </p:nvSpPr>
        <p:spPr>
          <a:xfrm>
            <a:off x="857224" y="6143644"/>
            <a:ext cx="571504" cy="500066"/>
          </a:xfrm>
          <a:prstGeom prst="curved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732696"/>
          </a:xfrm>
        </p:spPr>
        <p:txBody>
          <a:bodyPr>
            <a:normAutofit/>
          </a:bodyPr>
          <a:lstStyle/>
          <a:p>
            <a:pPr algn="r"/>
            <a:r>
              <a:rPr lang="fa-IR" sz="3400" dirty="0" smtClean="0">
                <a:solidFill>
                  <a:schemeClr val="tx1"/>
                </a:solidFill>
                <a:cs typeface="B Zar" pitchFamily="2" charset="-78"/>
              </a:rPr>
              <a:t>تعداد کارکنان سازمان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539552" y="1268760"/>
            <a:ext cx="7272808" cy="5169306"/>
          </a:xfrm>
        </p:spPr>
        <p:txBody>
          <a:bodyPr>
            <a:normAutofit/>
          </a:bodyPr>
          <a:lstStyle/>
          <a:p>
            <a:pPr algn="r">
              <a:buNone/>
            </a:pPr>
            <a:r>
              <a:rPr lang="fa-IR" sz="3000" dirty="0" smtClean="0">
                <a:cs typeface="B Nazanin" pitchFamily="2" charset="-78"/>
              </a:rPr>
              <a:t>تعداد کارکنان سازمان تامین اجتماعی اعم از کار کنان ستادی و شاغلین در شعب بیمه ای و واحدهای درمانی سراسر کشور قریب به 65 هزار نفر است که از این تعداد ، بیش از 45 هزار نفر در واحدهای </a:t>
            </a:r>
            <a:r>
              <a:rPr lang="fa-IR" sz="3000" dirty="0" smtClean="0">
                <a:solidFill>
                  <a:srgbClr val="FF0000"/>
                </a:solidFill>
                <a:cs typeface="B Nazanin" pitchFamily="2" charset="-78"/>
              </a:rPr>
              <a:t>بخش درمان مستقیم </a:t>
            </a:r>
            <a:r>
              <a:rPr lang="fa-IR" sz="3000" dirty="0" smtClean="0">
                <a:cs typeface="B Nazanin" pitchFamily="2" charset="-78"/>
              </a:rPr>
              <a:t>در سراسر کشور مشغول به کار هستند.</a:t>
            </a:r>
            <a:endParaRPr lang="en-US" sz="3000" dirty="0">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11144" cy="732696"/>
          </a:xfrm>
        </p:spPr>
        <p:txBody>
          <a:bodyPr>
            <a:noAutofit/>
          </a:bodyPr>
          <a:lstStyle/>
          <a:p>
            <a:pPr algn="r"/>
            <a:r>
              <a:rPr lang="fa-IR" sz="3400" dirty="0" smtClean="0">
                <a:solidFill>
                  <a:schemeClr val="tx1"/>
                </a:solidFill>
                <a:cs typeface="B Zar" pitchFamily="2" charset="-78"/>
              </a:rPr>
              <a:t>حمایت های سازمان تامین اجتماعی </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908720"/>
            <a:ext cx="7283152" cy="5547016"/>
          </a:xfrm>
        </p:spPr>
        <p:txBody>
          <a:bodyPr>
            <a:normAutofit/>
          </a:bodyPr>
          <a:lstStyle/>
          <a:p>
            <a:pPr algn="r">
              <a:buNone/>
            </a:pPr>
            <a:r>
              <a:rPr lang="fa-IR" sz="3000" dirty="0" smtClean="0">
                <a:cs typeface="B Nazanin" pitchFamily="2" charset="-78"/>
              </a:rPr>
              <a:t>مهمترین تعهدات و حمایت های سازمان تامین اجتماعی به قرار زیر است:</a:t>
            </a:r>
          </a:p>
          <a:p>
            <a:pPr algn="r">
              <a:buNone/>
            </a:pPr>
            <a:r>
              <a:rPr lang="fa-IR" sz="3000" dirty="0" smtClean="0">
                <a:solidFill>
                  <a:srgbClr val="FF0000"/>
                </a:solidFill>
                <a:cs typeface="B Nazanin" pitchFamily="2" charset="-78"/>
              </a:rPr>
              <a:t>1- حمایت در برابر حوادث ، بیماری ها و ایام بارداری</a:t>
            </a:r>
          </a:p>
          <a:p>
            <a:pPr algn="r">
              <a:buNone/>
            </a:pPr>
            <a:r>
              <a:rPr lang="fa-IR" sz="3000" dirty="0" smtClean="0">
                <a:solidFill>
                  <a:srgbClr val="FF0000"/>
                </a:solidFill>
                <a:cs typeface="B Nazanin" pitchFamily="2" charset="-78"/>
              </a:rPr>
              <a:t>2- مستمری بازنشستگی</a:t>
            </a:r>
          </a:p>
          <a:p>
            <a:pPr algn="r">
              <a:buNone/>
            </a:pPr>
            <a:r>
              <a:rPr lang="fa-IR" sz="3000" dirty="0" smtClean="0">
                <a:solidFill>
                  <a:srgbClr val="FF0000"/>
                </a:solidFill>
                <a:cs typeface="B Nazanin" pitchFamily="2" charset="-78"/>
              </a:rPr>
              <a:t>3- مستمری از کار افتادگی</a:t>
            </a:r>
          </a:p>
          <a:p>
            <a:pPr algn="r">
              <a:buNone/>
            </a:pPr>
            <a:r>
              <a:rPr lang="fa-IR" sz="3000" dirty="0" smtClean="0">
                <a:solidFill>
                  <a:srgbClr val="FF0000"/>
                </a:solidFill>
                <a:cs typeface="B Nazanin" pitchFamily="2" charset="-78"/>
              </a:rPr>
              <a:t>4- مستمری بازماندگان</a:t>
            </a:r>
          </a:p>
          <a:p>
            <a:pPr algn="r">
              <a:buNone/>
            </a:pPr>
            <a:r>
              <a:rPr lang="fa-IR" sz="3000" dirty="0" smtClean="0">
                <a:solidFill>
                  <a:srgbClr val="FF0000"/>
                </a:solidFill>
                <a:cs typeface="B Nazanin" pitchFamily="2" charset="-78"/>
              </a:rPr>
              <a:t>5- مقرری بیمه بیکاری</a:t>
            </a:r>
          </a:p>
          <a:p>
            <a:pPr algn="r">
              <a:buNone/>
            </a:pPr>
            <a:r>
              <a:rPr lang="fa-IR" sz="3000" dirty="0" smtClean="0">
                <a:solidFill>
                  <a:srgbClr val="FF0000"/>
                </a:solidFill>
                <a:cs typeface="B Nazanin" pitchFamily="2" charset="-78"/>
              </a:rPr>
              <a:t>6- غرامت دستمزد ایام بیماری</a:t>
            </a:r>
          </a:p>
          <a:p>
            <a:pPr algn="r">
              <a:buNone/>
            </a:pPr>
            <a:r>
              <a:rPr lang="fa-IR" sz="3000" dirty="0" smtClean="0">
                <a:solidFill>
                  <a:srgbClr val="FF0000"/>
                </a:solidFill>
                <a:cs typeface="B Nazanin" pitchFamily="2" charset="-78"/>
              </a:rPr>
              <a:t>7- کمک هزینه کفن و دفن</a:t>
            </a:r>
          </a:p>
          <a:p>
            <a:pPr algn="r">
              <a:buNone/>
            </a:pPr>
            <a:r>
              <a:rPr lang="fa-IR" sz="3000" dirty="0" smtClean="0">
                <a:solidFill>
                  <a:srgbClr val="FF0000"/>
                </a:solidFill>
                <a:cs typeface="B Nazanin" pitchFamily="2" charset="-78"/>
              </a:rPr>
              <a:t>8- کمک هزینه ازدواج و...</a:t>
            </a: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83152" cy="732696"/>
          </a:xfrm>
        </p:spPr>
        <p:txBody>
          <a:bodyPr>
            <a:normAutofit/>
          </a:bodyPr>
          <a:lstStyle/>
          <a:p>
            <a:pPr algn="r"/>
            <a:r>
              <a:rPr lang="fa-IR" sz="3400" dirty="0" smtClean="0">
                <a:solidFill>
                  <a:schemeClr val="tx1"/>
                </a:solidFill>
                <a:cs typeface="B Zar" pitchFamily="2" charset="-78"/>
              </a:rPr>
              <a:t>خدمات های سازمان تامین اجتماعی </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67544" y="1124744"/>
            <a:ext cx="7200800" cy="5311042"/>
          </a:xfrm>
        </p:spPr>
        <p:txBody>
          <a:bodyPr>
            <a:normAutofit/>
          </a:bodyPr>
          <a:lstStyle/>
          <a:p>
            <a:pPr algn="r">
              <a:buNone/>
            </a:pPr>
            <a:r>
              <a:rPr lang="fa-IR" sz="3000" dirty="0" smtClean="0">
                <a:cs typeface="B Nazanin" pitchFamily="2" charset="-78"/>
              </a:rPr>
              <a:t>مهمترین خدمات های سازمان تامین اجتماعی به قرار زیر است:</a:t>
            </a:r>
          </a:p>
          <a:p>
            <a:pPr algn="r">
              <a:buNone/>
            </a:pPr>
            <a:r>
              <a:rPr lang="fa-IR" sz="3000" dirty="0" smtClean="0">
                <a:solidFill>
                  <a:srgbClr val="FF0000"/>
                </a:solidFill>
                <a:cs typeface="B Nazanin" pitchFamily="2" charset="-78"/>
              </a:rPr>
              <a:t>1- حق عائله مندی ، حق اولاد، حق مسکن و بن مستمری دیگران</a:t>
            </a:r>
          </a:p>
          <a:p>
            <a:pPr algn="r">
              <a:buNone/>
            </a:pPr>
            <a:r>
              <a:rPr lang="fa-IR" sz="3000" dirty="0" smtClean="0">
                <a:solidFill>
                  <a:srgbClr val="FF0000"/>
                </a:solidFill>
                <a:cs typeface="B Nazanin" pitchFamily="2" charset="-78"/>
              </a:rPr>
              <a:t>2- کمک هزینه زنان سرپرست خانوار مکفل فرزند</a:t>
            </a:r>
          </a:p>
          <a:p>
            <a:pPr algn="r">
              <a:buNone/>
            </a:pPr>
            <a:r>
              <a:rPr lang="fa-IR" sz="3000" dirty="0" smtClean="0">
                <a:solidFill>
                  <a:srgbClr val="FF0000"/>
                </a:solidFill>
                <a:cs typeface="B Nazanin" pitchFamily="2" charset="-78"/>
              </a:rPr>
              <a:t>3- ارائه تسهیلات مالی به بیمه شدگان شامل وام ضروری ، وام احداث مسکن، وام خرید مسکن</a:t>
            </a: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139136" cy="648072"/>
          </a:xfrm>
        </p:spPr>
        <p:txBody>
          <a:bodyPr>
            <a:normAutofit/>
          </a:bodyPr>
          <a:lstStyle/>
          <a:p>
            <a:pPr algn="r"/>
            <a:r>
              <a:rPr lang="fa-IR" sz="3400" dirty="0" smtClean="0">
                <a:solidFill>
                  <a:schemeClr val="tx1"/>
                </a:solidFill>
                <a:cs typeface="B Zar" pitchFamily="2" charset="-78"/>
              </a:rPr>
              <a:t>منابع و مصارف سازمان تامین اجتماعی</a:t>
            </a:r>
            <a:endParaRPr lang="en-US" sz="3400" dirty="0">
              <a:solidFill>
                <a:schemeClr val="tx1"/>
              </a:solidFill>
              <a:cs typeface="B Zar" pitchFamily="2" charset="-78"/>
            </a:endParaRPr>
          </a:p>
        </p:txBody>
      </p:sp>
      <p:sp>
        <p:nvSpPr>
          <p:cNvPr id="5" name="Content Placeholder 2"/>
          <p:cNvSpPr>
            <a:spLocks noGrp="1"/>
          </p:cNvSpPr>
          <p:nvPr>
            <p:ph idx="1"/>
          </p:nvPr>
        </p:nvSpPr>
        <p:spPr>
          <a:xfrm>
            <a:off x="395288" y="1124744"/>
            <a:ext cx="7201048" cy="5331619"/>
          </a:xfrm>
        </p:spPr>
        <p:txBody>
          <a:bodyPr>
            <a:normAutofit/>
          </a:bodyPr>
          <a:lstStyle/>
          <a:p>
            <a:pPr algn="r">
              <a:buNone/>
            </a:pPr>
            <a:r>
              <a:rPr lang="fa-IR" sz="3000" dirty="0" smtClean="0">
                <a:cs typeface="B Nazanin" pitchFamily="2" charset="-78"/>
              </a:rPr>
              <a:t>سازمان تامین اجتماعی به صورت یک دستگاه عمومی غیر دولتی  با هویت اجتماعی و اقتصادی متکی بر ساز و کار های بیمه های اجتماعی با استقلال اداری و مالی اداره می شود. و مصارف سازمان به بخش های زیر تقسم می شود:</a:t>
            </a:r>
          </a:p>
          <a:p>
            <a:pPr algn="r">
              <a:buNone/>
            </a:pPr>
            <a:r>
              <a:rPr lang="fa-IR" sz="3000" dirty="0" smtClean="0">
                <a:solidFill>
                  <a:srgbClr val="FF0000"/>
                </a:solidFill>
                <a:cs typeface="B Nazanin" pitchFamily="2" charset="-78"/>
              </a:rPr>
              <a:t>1- تعهدات بلندمدت شامل مستمری بازنشستگی و کار افتادگی و بازماندگان</a:t>
            </a:r>
          </a:p>
          <a:p>
            <a:pPr algn="r">
              <a:buNone/>
            </a:pPr>
            <a:r>
              <a:rPr lang="fa-IR" sz="3000" dirty="0" smtClean="0">
                <a:solidFill>
                  <a:srgbClr val="FF0000"/>
                </a:solidFill>
                <a:cs typeface="B Nazanin" pitchFamily="2" charset="-78"/>
              </a:rPr>
              <a:t>2- تعهدات کوتاه مدت شامل کمک هزینه ازدواج و...</a:t>
            </a:r>
          </a:p>
          <a:p>
            <a:pPr algn="r">
              <a:buNone/>
            </a:pPr>
            <a:r>
              <a:rPr lang="fa-IR" sz="3000" dirty="0" smtClean="0">
                <a:solidFill>
                  <a:srgbClr val="FF0000"/>
                </a:solidFill>
                <a:cs typeface="B Nazanin" pitchFamily="2" charset="-78"/>
              </a:rPr>
              <a:t>3-هزینه خدمات درمانی</a:t>
            </a:r>
          </a:p>
          <a:p>
            <a:pPr algn="r">
              <a:buNone/>
            </a:pPr>
            <a:r>
              <a:rPr lang="fa-IR" sz="3000" dirty="0" smtClean="0">
                <a:solidFill>
                  <a:srgbClr val="FF0000"/>
                </a:solidFill>
                <a:cs typeface="B Nazanin" pitchFamily="2" charset="-78"/>
              </a:rPr>
              <a:t>4-پرداخت مقرری بیمه بیکاری</a:t>
            </a:r>
          </a:p>
          <a:p>
            <a:pPr algn="r">
              <a:buNone/>
            </a:pPr>
            <a:r>
              <a:rPr lang="fa-IR" sz="3000" dirty="0" smtClean="0">
                <a:solidFill>
                  <a:srgbClr val="FF0000"/>
                </a:solidFill>
                <a:cs typeface="B Nazanin" pitchFamily="2" charset="-78"/>
              </a:rPr>
              <a:t>5- هزینه اداری و تشکیلاتی</a:t>
            </a:r>
          </a:p>
        </p:txBody>
      </p:sp>
      <p:sp>
        <p:nvSpPr>
          <p:cNvPr id="6" name="Curved Up Arrow 5">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11144" cy="732696"/>
          </a:xfrm>
        </p:spPr>
        <p:txBody>
          <a:bodyPr>
            <a:normAutofit/>
          </a:bodyPr>
          <a:lstStyle/>
          <a:p>
            <a:pPr algn="r"/>
            <a:r>
              <a:rPr lang="fa-IR" sz="3400" dirty="0" smtClean="0">
                <a:solidFill>
                  <a:schemeClr val="tx1"/>
                </a:solidFill>
                <a:cs typeface="B Zar" pitchFamily="2" charset="-78"/>
              </a:rPr>
              <a:t>تشکیلات سازمان تامین اجتماعی</a:t>
            </a:r>
            <a:endParaRPr lang="en-US" sz="3400" dirty="0">
              <a:solidFill>
                <a:schemeClr val="tx1"/>
              </a:solidFill>
              <a:cs typeface="B Zar" pitchFamily="2" charset="-78"/>
            </a:endParaRPr>
          </a:p>
        </p:txBody>
      </p:sp>
      <p:sp>
        <p:nvSpPr>
          <p:cNvPr id="3" name="Content Placeholder 2"/>
          <p:cNvSpPr>
            <a:spLocks noGrp="1"/>
          </p:cNvSpPr>
          <p:nvPr>
            <p:ph idx="1"/>
          </p:nvPr>
        </p:nvSpPr>
        <p:spPr>
          <a:xfrm>
            <a:off x="457200" y="1052736"/>
            <a:ext cx="7211144" cy="5403000"/>
          </a:xfrm>
        </p:spPr>
        <p:txBody>
          <a:bodyPr>
            <a:normAutofit lnSpcReduction="10000"/>
          </a:bodyPr>
          <a:lstStyle/>
          <a:p>
            <a:pPr algn="r">
              <a:buNone/>
            </a:pPr>
            <a:r>
              <a:rPr lang="fa-IR" sz="3000" dirty="0" smtClean="0">
                <a:cs typeface="B Nazanin" pitchFamily="2" charset="-78"/>
              </a:rPr>
              <a:t>سازمان تامین اجتماعی دارای وظایف عمده در دو بخش بیمه ای و درمانی می باشد و تشکیلات آن به صورت زیر می باشد:</a:t>
            </a:r>
          </a:p>
          <a:p>
            <a:pPr algn="r">
              <a:buNone/>
            </a:pPr>
            <a:r>
              <a:rPr lang="fa-IR" sz="3000" dirty="0" smtClean="0">
                <a:solidFill>
                  <a:srgbClr val="FF0000"/>
                </a:solidFill>
                <a:cs typeface="B Nazanin" pitchFamily="2" charset="-78"/>
              </a:rPr>
              <a:t>1- معاونت امور اقتصادی و برنامه ریزی</a:t>
            </a:r>
          </a:p>
          <a:p>
            <a:pPr algn="r">
              <a:buNone/>
            </a:pPr>
            <a:r>
              <a:rPr lang="fa-IR" sz="3000" dirty="0" smtClean="0">
                <a:solidFill>
                  <a:srgbClr val="FF0000"/>
                </a:solidFill>
                <a:cs typeface="B Nazanin" pitchFamily="2" charset="-78"/>
              </a:rPr>
              <a:t>2- معاونت حقوقی و امور مجلس </a:t>
            </a:r>
          </a:p>
          <a:p>
            <a:pPr algn="r">
              <a:buNone/>
            </a:pPr>
            <a:r>
              <a:rPr lang="fa-IR" sz="3000" dirty="0" smtClean="0">
                <a:solidFill>
                  <a:srgbClr val="FF0000"/>
                </a:solidFill>
                <a:cs typeface="B Nazanin" pitchFamily="2" charset="-78"/>
              </a:rPr>
              <a:t>3- معاونت فنی و درآمد</a:t>
            </a:r>
          </a:p>
          <a:p>
            <a:pPr algn="r">
              <a:buNone/>
            </a:pPr>
            <a:r>
              <a:rPr lang="fa-IR" sz="3000" dirty="0" smtClean="0">
                <a:solidFill>
                  <a:srgbClr val="FF0000"/>
                </a:solidFill>
                <a:cs typeface="B Nazanin" pitchFamily="2" charset="-78"/>
              </a:rPr>
              <a:t>4- معاونت اداری و مالی</a:t>
            </a:r>
          </a:p>
          <a:p>
            <a:pPr algn="r">
              <a:buNone/>
            </a:pPr>
            <a:r>
              <a:rPr lang="fa-IR" sz="3000" dirty="0" smtClean="0">
                <a:solidFill>
                  <a:srgbClr val="FF0000"/>
                </a:solidFill>
                <a:cs typeface="B Nazanin" pitchFamily="2" charset="-78"/>
              </a:rPr>
              <a:t>5- معاونت امور درمان</a:t>
            </a:r>
          </a:p>
          <a:p>
            <a:pPr algn="r">
              <a:buNone/>
            </a:pPr>
            <a:r>
              <a:rPr lang="fa-IR" sz="3000" dirty="0" smtClean="0">
                <a:solidFill>
                  <a:srgbClr val="FF0000"/>
                </a:solidFill>
                <a:cs typeface="B Nazanin" pitchFamily="2" charset="-78"/>
              </a:rPr>
              <a:t>6-اداره کل امور استانها</a:t>
            </a:r>
          </a:p>
          <a:p>
            <a:pPr algn="r">
              <a:buNone/>
            </a:pPr>
            <a:r>
              <a:rPr lang="fa-IR" sz="3000" dirty="0" smtClean="0">
                <a:solidFill>
                  <a:srgbClr val="FF0000"/>
                </a:solidFill>
                <a:cs typeface="B Nazanin" pitchFamily="2" charset="-78"/>
              </a:rPr>
              <a:t>7- اداره کل تامین اجتماعی استانها</a:t>
            </a:r>
          </a:p>
          <a:p>
            <a:pPr algn="r">
              <a:buNone/>
            </a:pPr>
            <a:r>
              <a:rPr lang="fa-IR" sz="3000" dirty="0" smtClean="0">
                <a:solidFill>
                  <a:srgbClr val="FF0000"/>
                </a:solidFill>
                <a:cs typeface="B Nazanin" pitchFamily="2" charset="-78"/>
              </a:rPr>
              <a:t>8- مدیریت درمان استان</a:t>
            </a:r>
            <a:endParaRPr lang="en-US" sz="3000" dirty="0">
              <a:solidFill>
                <a:srgbClr val="FF0000"/>
              </a:solidFill>
              <a:cs typeface="B Nazanin" pitchFamily="2" charset="-78"/>
            </a:endParaRPr>
          </a:p>
        </p:txBody>
      </p:sp>
      <p:sp>
        <p:nvSpPr>
          <p:cNvPr id="4" name="Curved Up Arrow 3">
            <a:hlinkClick r:id="rId2"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6257940" cy="948720"/>
          </a:xfrm>
        </p:spPr>
        <p:txBody>
          <a:bodyPr>
            <a:normAutofit/>
          </a:bodyPr>
          <a:lstStyle/>
          <a:p>
            <a:pPr algn="r"/>
            <a:r>
              <a:rPr lang="en-US" sz="3400" dirty="0" smtClean="0">
                <a:solidFill>
                  <a:schemeClr val="tx1"/>
                </a:solidFill>
                <a:cs typeface="B Zar" pitchFamily="2" charset="-78"/>
              </a:rPr>
              <a:t>    </a:t>
            </a:r>
            <a:r>
              <a:rPr lang="fa-IR" sz="3400" dirty="0" smtClean="0">
                <a:solidFill>
                  <a:schemeClr val="tx1"/>
                </a:solidFill>
                <a:cs typeface="B Zar" pitchFamily="2" charset="-78"/>
              </a:rPr>
              <a:t>لوگوی سازمان تامین اجتماعی</a:t>
            </a:r>
            <a:endParaRPr lang="en-US" sz="3400" dirty="0">
              <a:solidFill>
                <a:schemeClr val="tx1"/>
              </a:solidFill>
              <a:cs typeface="B Zar" pitchFamily="2" charset="-78"/>
            </a:endParaRPr>
          </a:p>
        </p:txBody>
      </p:sp>
      <p:pic>
        <p:nvPicPr>
          <p:cNvPr id="4" name="Content Placeholder 3" descr="ImageThumb2.jpg"/>
          <p:cNvPicPr>
            <a:picLocks noGrp="1" noChangeAspect="1"/>
          </p:cNvPicPr>
          <p:nvPr>
            <p:ph idx="1"/>
          </p:nvPr>
        </p:nvPicPr>
        <p:blipFill>
          <a:blip r:embed="rId2" cstate="print"/>
          <a:stretch>
            <a:fillRect/>
          </a:stretch>
        </p:blipFill>
        <p:spPr>
          <a:xfrm>
            <a:off x="1331640" y="1340768"/>
            <a:ext cx="6097880" cy="4415706"/>
          </a:xfrm>
        </p:spPr>
      </p:pic>
      <p:sp>
        <p:nvSpPr>
          <p:cNvPr id="5" name="Curved Up Arrow 4">
            <a:hlinkClick r:id="rId3" action="ppaction://hlinksldjump"/>
          </p:cNvPr>
          <p:cNvSpPr/>
          <p:nvPr/>
        </p:nvSpPr>
        <p:spPr>
          <a:xfrm>
            <a:off x="785786" y="6072206"/>
            <a:ext cx="571504" cy="571480"/>
          </a:xfrm>
          <a:prstGeom prst="curvedUp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2130</TotalTime>
  <Words>1609</Words>
  <Application>Microsoft Office PowerPoint</Application>
  <PresentationFormat>On-screen Show (4:3)</PresentationFormat>
  <Paragraphs>137</Paragraphs>
  <Slides>27</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2  Baran</vt:lpstr>
      <vt:lpstr>Aharoni</vt:lpstr>
      <vt:lpstr>Arabic Typesetting</vt:lpstr>
      <vt:lpstr>Arial</vt:lpstr>
      <vt:lpstr>B Nazanin</vt:lpstr>
      <vt:lpstr>B Zar</vt:lpstr>
      <vt:lpstr>Calibri</vt:lpstr>
      <vt:lpstr>Tahoma</vt:lpstr>
      <vt:lpstr>Verdana</vt:lpstr>
      <vt:lpstr>Wingdings 2</vt:lpstr>
      <vt:lpstr>Aspect</vt:lpstr>
      <vt:lpstr>PowerPoint Presentation</vt:lpstr>
      <vt:lpstr>تاریخچه سازمان تامین اجتماعی</vt:lpstr>
      <vt:lpstr>جمعیت تحت پوشش سازمان تامین اجتماعی </vt:lpstr>
      <vt:lpstr>تعداد کارکنان سازمان تامین اجتماعی</vt:lpstr>
      <vt:lpstr>حمایت های سازمان تامین اجتماعی </vt:lpstr>
      <vt:lpstr>خدمات های سازمان تامین اجتماعی </vt:lpstr>
      <vt:lpstr>منابع و مصارف سازمان تامین اجتماعی</vt:lpstr>
      <vt:lpstr>تشکیلات سازمان تامین اجتماعی</vt:lpstr>
      <vt:lpstr>    لوگوی سازمان تامین اجتماعی</vt:lpstr>
      <vt:lpstr>معرفی نشانه تامین اجتماعی</vt:lpstr>
      <vt:lpstr>سرمایه گذاری سازمان تامین اجتماعی</vt:lpstr>
      <vt:lpstr>سرمایه گذاری سازمان تامین اجتماعی</vt:lpstr>
      <vt:lpstr> موسسه حسابرسی تامین اجتماعی</vt:lpstr>
      <vt:lpstr>فعالیت اصلی موسسه حسابرسی تامین اجتماعی</vt:lpstr>
      <vt:lpstr>وظایف و اختیارات موسسه حسابرسی تامین اجتماعی</vt:lpstr>
      <vt:lpstr>استانداردهای حسابرسی بیمه تامین اجتماعی</vt:lpstr>
      <vt:lpstr>استاندارد های حسابرسی بیمه تامین اجتماعی</vt:lpstr>
      <vt:lpstr>استانداردهای حسابرسی بیمه تامین اجتماعی</vt:lpstr>
      <vt:lpstr>استانداردهای حسابرسی بیمه تامین اجتماعی</vt:lpstr>
      <vt:lpstr>استاندارد های حسابرسی بیمه تامین اجتماعی</vt:lpstr>
      <vt:lpstr>استانداردهای حسابرسی بیمه تامین اجتماعی</vt:lpstr>
      <vt:lpstr>استانداردهای حسابرسی بیمه تامین اجتماعی</vt:lpstr>
      <vt:lpstr>بخشنامه ودستورالعمل حسابرسی بیمه تامین اجتماعی</vt:lpstr>
      <vt:lpstr>            </vt:lpstr>
      <vt:lpstr>PowerPoint Presentation</vt:lpstr>
      <vt:lpstr>      </vt:lpstr>
      <vt:lpstr>PowerPoint Presentation</vt:lpstr>
    </vt:vector>
  </TitlesOfParts>
  <Company>PARANDCO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Asus</cp:lastModifiedBy>
  <cp:revision>351</cp:revision>
  <dcterms:created xsi:type="dcterms:W3CDTF">2010-12-27T13:53:32Z</dcterms:created>
  <dcterms:modified xsi:type="dcterms:W3CDTF">2019-04-10T18:12:13Z</dcterms:modified>
</cp:coreProperties>
</file>